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458" r:id="rId2"/>
    <p:sldId id="695" r:id="rId3"/>
    <p:sldId id="629" r:id="rId4"/>
    <p:sldId id="671" r:id="rId5"/>
    <p:sldId id="672" r:id="rId6"/>
    <p:sldId id="673" r:id="rId7"/>
    <p:sldId id="674" r:id="rId8"/>
    <p:sldId id="584" r:id="rId9"/>
    <p:sldId id="696" r:id="rId10"/>
    <p:sldId id="697" r:id="rId11"/>
    <p:sldId id="567" r:id="rId12"/>
    <p:sldId id="663" r:id="rId13"/>
    <p:sldId id="675" r:id="rId14"/>
    <p:sldId id="649" r:id="rId15"/>
    <p:sldId id="588" r:id="rId16"/>
    <p:sldId id="587" r:id="rId17"/>
    <p:sldId id="624" r:id="rId18"/>
    <p:sldId id="631" r:id="rId19"/>
    <p:sldId id="633" r:id="rId20"/>
    <p:sldId id="636" r:id="rId21"/>
    <p:sldId id="642" r:id="rId22"/>
    <p:sldId id="676" r:id="rId23"/>
    <p:sldId id="651" r:id="rId24"/>
    <p:sldId id="617" r:id="rId25"/>
    <p:sldId id="655" r:id="rId26"/>
    <p:sldId id="623" r:id="rId27"/>
    <p:sldId id="625" r:id="rId28"/>
    <p:sldId id="622" r:id="rId29"/>
    <p:sldId id="616" r:id="rId30"/>
    <p:sldId id="659" r:id="rId31"/>
    <p:sldId id="680" r:id="rId32"/>
    <p:sldId id="681" r:id="rId33"/>
    <p:sldId id="679" r:id="rId34"/>
    <p:sldId id="677" r:id="rId35"/>
    <p:sldId id="678" r:id="rId36"/>
    <p:sldId id="684" r:id="rId37"/>
    <p:sldId id="682" r:id="rId38"/>
    <p:sldId id="683" r:id="rId39"/>
    <p:sldId id="620" r:id="rId40"/>
    <p:sldId id="686" r:id="rId41"/>
    <p:sldId id="657" r:id="rId42"/>
    <p:sldId id="687" r:id="rId43"/>
    <p:sldId id="688" r:id="rId44"/>
    <p:sldId id="689" r:id="rId45"/>
    <p:sldId id="690" r:id="rId46"/>
    <p:sldId id="667" r:id="rId47"/>
    <p:sldId id="691" r:id="rId48"/>
    <p:sldId id="694" r:id="rId49"/>
    <p:sldId id="692" r:id="rId50"/>
    <p:sldId id="656" r:id="rId51"/>
    <p:sldId id="627" r:id="rId52"/>
    <p:sldId id="593" r:id="rId53"/>
    <p:sldId id="610" r:id="rId54"/>
    <p:sldId id="609" r:id="rId55"/>
    <p:sldId id="611" r:id="rId56"/>
    <p:sldId id="693" r:id="rId57"/>
    <p:sldId id="500" r:id="rId5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599" userDrawn="1">
          <p15:clr>
            <a:srgbClr val="A4A3A4"/>
          </p15:clr>
        </p15:guide>
        <p15:guide id="2" pos="3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040A2"/>
    <a:srgbClr val="0000C0"/>
    <a:srgbClr val="000080"/>
    <a:srgbClr val="0000A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6961" autoAdjust="0"/>
  </p:normalViewPr>
  <p:slideViewPr>
    <p:cSldViewPr snapToGrid="0">
      <p:cViewPr varScale="1">
        <p:scale>
          <a:sx n="110" d="100"/>
          <a:sy n="110" d="100"/>
        </p:scale>
        <p:origin x="978" y="96"/>
      </p:cViewPr>
      <p:guideLst>
        <p:guide orient="horz" pos="599"/>
        <p:guide pos="385"/>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CA7F7-17C8-4E83-B225-37F32CE539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E5777253-97F0-4078-90D9-F191ABA417CF}">
      <dgm:prSet phldrT="[文本]"/>
      <dgm:spPr/>
      <dgm:t>
        <a:bodyPr/>
        <a:lstStyle/>
        <a:p>
          <a:r>
            <a:rPr lang="zh-CN" altLang="en-US" b="1" dirty="0" smtClean="0">
              <a:solidFill>
                <a:schemeClr val="tx1"/>
              </a:solidFill>
              <a:effectLst>
                <a:outerShdw blurRad="38100" dist="38100" dir="2700000" algn="tl">
                  <a:srgbClr val="000000">
                    <a:alpha val="43137"/>
                  </a:srgbClr>
                </a:outerShdw>
              </a:effectLst>
            </a:rPr>
            <a:t>基于传媒的教学思想</a:t>
          </a:r>
          <a:endParaRPr lang="zh-CN" altLang="en-US" b="1" dirty="0">
            <a:solidFill>
              <a:schemeClr val="tx1"/>
            </a:solidFill>
            <a:effectLst>
              <a:outerShdw blurRad="38100" dist="38100" dir="2700000" algn="tl">
                <a:srgbClr val="000000">
                  <a:alpha val="43137"/>
                </a:srgbClr>
              </a:outerShdw>
            </a:effectLst>
          </a:endParaRPr>
        </a:p>
      </dgm:t>
    </dgm:pt>
    <dgm:pt modelId="{3A19CB66-F2AB-404C-B09E-B3BD887F9BFE}" type="parTrans" cxnId="{44B14FCC-6F2C-49D7-A851-726360834DCA}">
      <dgm:prSet/>
      <dgm:spPr/>
      <dgm:t>
        <a:bodyPr/>
        <a:lstStyle/>
        <a:p>
          <a:endParaRPr lang="zh-CN" altLang="en-US"/>
        </a:p>
      </dgm:t>
    </dgm:pt>
    <dgm:pt modelId="{0F84CE48-6755-46BE-ACD7-F75F2E9FB68A}" type="sibTrans" cxnId="{44B14FCC-6F2C-49D7-A851-726360834DCA}">
      <dgm:prSet/>
      <dgm:spPr/>
      <dgm:t>
        <a:bodyPr/>
        <a:lstStyle/>
        <a:p>
          <a:endParaRPr lang="zh-CN" altLang="en-US"/>
        </a:p>
      </dgm:t>
    </dgm:pt>
    <dgm:pt modelId="{D07AC3FD-3D80-4CE5-B1C3-02F03F2A1681}">
      <dgm:prSet phldrT="[文本]"/>
      <dgm:spPr/>
      <dgm:t>
        <a:bodyPr/>
        <a:lstStyle/>
        <a:p>
          <a:r>
            <a:rPr lang="zh-CN" altLang="en-US" b="1" dirty="0" smtClean="0">
              <a:solidFill>
                <a:schemeClr val="tx1"/>
              </a:solidFill>
              <a:effectLst>
                <a:outerShdw blurRad="38100" dist="38100" dir="2700000" algn="tl">
                  <a:srgbClr val="000000">
                    <a:alpha val="43137"/>
                  </a:srgbClr>
                </a:outerShdw>
              </a:effectLst>
            </a:rPr>
            <a:t>适合互联网和移动互联的阅读习惯，资源和学习者活动</a:t>
          </a:r>
          <a:endParaRPr lang="zh-CN" altLang="en-US" b="1" dirty="0">
            <a:solidFill>
              <a:schemeClr val="tx1"/>
            </a:solidFill>
            <a:effectLst>
              <a:outerShdw blurRad="38100" dist="38100" dir="2700000" algn="tl">
                <a:srgbClr val="000000">
                  <a:alpha val="43137"/>
                </a:srgbClr>
              </a:outerShdw>
            </a:effectLst>
          </a:endParaRPr>
        </a:p>
      </dgm:t>
    </dgm:pt>
    <dgm:pt modelId="{BBFB6270-98B6-4CB3-BDAA-79654E691589}" type="parTrans" cxnId="{74F1EEA3-3491-4E81-A24A-B4C2A8FBE034}">
      <dgm:prSet/>
      <dgm:spPr/>
      <dgm:t>
        <a:bodyPr/>
        <a:lstStyle/>
        <a:p>
          <a:endParaRPr lang="zh-CN" altLang="en-US"/>
        </a:p>
      </dgm:t>
    </dgm:pt>
    <dgm:pt modelId="{E11C4FA3-DA2B-4D91-A60E-266F588DA672}" type="sibTrans" cxnId="{74F1EEA3-3491-4E81-A24A-B4C2A8FBE034}">
      <dgm:prSet/>
      <dgm:spPr/>
      <dgm:t>
        <a:bodyPr/>
        <a:lstStyle/>
        <a:p>
          <a:endParaRPr lang="zh-CN" altLang="en-US"/>
        </a:p>
      </dgm:t>
    </dgm:pt>
    <dgm:pt modelId="{85958CD7-F90D-491E-9187-F5D02A644419}">
      <dgm:prSet phldrT="[文本]"/>
      <dgm:spPr/>
      <dgm:t>
        <a:bodyPr/>
        <a:lstStyle/>
        <a:p>
          <a:r>
            <a:rPr lang="zh-CN" altLang="en-US" b="1" dirty="0" smtClean="0">
              <a:solidFill>
                <a:srgbClr val="C00000"/>
              </a:solidFill>
              <a:effectLst>
                <a:outerShdw blurRad="38100" dist="38100" dir="2700000" algn="tl">
                  <a:srgbClr val="000000">
                    <a:alpha val="43137"/>
                  </a:srgbClr>
                </a:outerShdw>
              </a:effectLst>
            </a:rPr>
            <a:t>由教师引导、督促与管理的学习过程</a:t>
          </a:r>
          <a:endParaRPr lang="zh-CN" altLang="en-US" b="1" dirty="0">
            <a:solidFill>
              <a:srgbClr val="C00000"/>
            </a:solidFill>
            <a:effectLst>
              <a:outerShdw blurRad="38100" dist="38100" dir="2700000" algn="tl">
                <a:srgbClr val="000000">
                  <a:alpha val="43137"/>
                </a:srgbClr>
              </a:outerShdw>
            </a:effectLst>
          </a:endParaRPr>
        </a:p>
      </dgm:t>
    </dgm:pt>
    <dgm:pt modelId="{714BBFC6-3D85-4BE4-9BFC-36301F41EBAA}" type="parTrans" cxnId="{B145A85A-0E67-49DD-92B7-B9626ADF2A6E}">
      <dgm:prSet/>
      <dgm:spPr/>
      <dgm:t>
        <a:bodyPr/>
        <a:lstStyle/>
        <a:p>
          <a:endParaRPr lang="zh-CN" altLang="en-US"/>
        </a:p>
      </dgm:t>
    </dgm:pt>
    <dgm:pt modelId="{D615B0B1-40D4-4177-937B-B817E8A1521C}" type="sibTrans" cxnId="{B145A85A-0E67-49DD-92B7-B9626ADF2A6E}">
      <dgm:prSet/>
      <dgm:spPr/>
      <dgm:t>
        <a:bodyPr/>
        <a:lstStyle/>
        <a:p>
          <a:endParaRPr lang="zh-CN" altLang="en-US"/>
        </a:p>
      </dgm:t>
    </dgm:pt>
    <dgm:pt modelId="{4E9A8057-6275-4ED2-91E8-0F5B5E949452}">
      <dgm:prSet phldrT="[文本]"/>
      <dgm:spPr/>
      <dgm:t>
        <a:bodyPr/>
        <a:lstStyle/>
        <a:p>
          <a:r>
            <a:rPr lang="zh-CN" altLang="en-US" b="1" dirty="0" smtClean="0">
              <a:solidFill>
                <a:schemeClr val="tx1"/>
              </a:solidFill>
              <a:effectLst>
                <a:outerShdw blurRad="38100" dist="38100" dir="2700000" algn="tl">
                  <a:srgbClr val="000000">
                    <a:alpha val="43137"/>
                  </a:srgbClr>
                </a:outerShdw>
              </a:effectLst>
            </a:rPr>
            <a:t>主动学习带来的成就感和自我价值提升</a:t>
          </a:r>
          <a:endParaRPr lang="zh-CN" altLang="en-US" b="1" dirty="0">
            <a:solidFill>
              <a:schemeClr val="tx1"/>
            </a:solidFill>
            <a:effectLst>
              <a:outerShdw blurRad="38100" dist="38100" dir="2700000" algn="tl">
                <a:srgbClr val="000000">
                  <a:alpha val="43137"/>
                </a:srgbClr>
              </a:outerShdw>
            </a:effectLst>
          </a:endParaRPr>
        </a:p>
      </dgm:t>
    </dgm:pt>
    <dgm:pt modelId="{7FD1FDE6-BEB1-4E3E-8426-357709EFD0E3}" type="parTrans" cxnId="{A1A247D7-C351-4723-BCD8-6AA4F5A43DCA}">
      <dgm:prSet/>
      <dgm:spPr/>
      <dgm:t>
        <a:bodyPr/>
        <a:lstStyle/>
        <a:p>
          <a:endParaRPr lang="zh-CN" altLang="en-US"/>
        </a:p>
      </dgm:t>
    </dgm:pt>
    <dgm:pt modelId="{481042AA-DBDA-4CFA-BB41-DEAA5B6F805D}" type="sibTrans" cxnId="{A1A247D7-C351-4723-BCD8-6AA4F5A43DCA}">
      <dgm:prSet/>
      <dgm:spPr/>
      <dgm:t>
        <a:bodyPr/>
        <a:lstStyle/>
        <a:p>
          <a:endParaRPr lang="zh-CN" altLang="en-US"/>
        </a:p>
      </dgm:t>
    </dgm:pt>
    <dgm:pt modelId="{40B05E38-9407-4D8A-80FE-B7E3F2D6CDE8}" type="pres">
      <dgm:prSet presAssocID="{217CA7F7-17C8-4E83-B225-37F32CE539CC}" presName="linear" presStyleCnt="0">
        <dgm:presLayoutVars>
          <dgm:dir/>
          <dgm:animLvl val="lvl"/>
          <dgm:resizeHandles val="exact"/>
        </dgm:presLayoutVars>
      </dgm:prSet>
      <dgm:spPr/>
      <dgm:t>
        <a:bodyPr/>
        <a:lstStyle/>
        <a:p>
          <a:endParaRPr lang="zh-CN" altLang="en-US"/>
        </a:p>
      </dgm:t>
    </dgm:pt>
    <dgm:pt modelId="{C923AF51-970C-4F2E-9AD4-C6572538ECCB}" type="pres">
      <dgm:prSet presAssocID="{E5777253-97F0-4078-90D9-F191ABA417CF}" presName="parentLin" presStyleCnt="0"/>
      <dgm:spPr/>
    </dgm:pt>
    <dgm:pt modelId="{9FD40FB3-5BD1-40A8-A596-7632F803DF8A}" type="pres">
      <dgm:prSet presAssocID="{E5777253-97F0-4078-90D9-F191ABA417CF}" presName="parentLeftMargin" presStyleLbl="node1" presStyleIdx="0" presStyleCnt="4"/>
      <dgm:spPr/>
      <dgm:t>
        <a:bodyPr/>
        <a:lstStyle/>
        <a:p>
          <a:endParaRPr lang="zh-CN" altLang="en-US"/>
        </a:p>
      </dgm:t>
    </dgm:pt>
    <dgm:pt modelId="{F2B37714-EFE4-426D-91BA-6227F011D9D7}" type="pres">
      <dgm:prSet presAssocID="{E5777253-97F0-4078-90D9-F191ABA417CF}" presName="parentText" presStyleLbl="node1" presStyleIdx="0" presStyleCnt="4" custScaleX="66562">
        <dgm:presLayoutVars>
          <dgm:chMax val="0"/>
          <dgm:bulletEnabled val="1"/>
        </dgm:presLayoutVars>
      </dgm:prSet>
      <dgm:spPr/>
      <dgm:t>
        <a:bodyPr/>
        <a:lstStyle/>
        <a:p>
          <a:endParaRPr lang="zh-CN" altLang="en-US"/>
        </a:p>
      </dgm:t>
    </dgm:pt>
    <dgm:pt modelId="{6252C1E8-7BC3-47BB-9A13-039F3CF6746B}" type="pres">
      <dgm:prSet presAssocID="{E5777253-97F0-4078-90D9-F191ABA417CF}" presName="negativeSpace" presStyleCnt="0"/>
      <dgm:spPr/>
    </dgm:pt>
    <dgm:pt modelId="{467167D6-B557-4CD2-B4C2-DD6D9D8F509A}" type="pres">
      <dgm:prSet presAssocID="{E5777253-97F0-4078-90D9-F191ABA417CF}" presName="childText" presStyleLbl="conFgAcc1" presStyleIdx="0" presStyleCnt="4">
        <dgm:presLayoutVars>
          <dgm:bulletEnabled val="1"/>
        </dgm:presLayoutVars>
      </dgm:prSet>
      <dgm:spPr/>
    </dgm:pt>
    <dgm:pt modelId="{EF22E730-992F-40FB-A3DA-E4AD2D518CC7}" type="pres">
      <dgm:prSet presAssocID="{0F84CE48-6755-46BE-ACD7-F75F2E9FB68A}" presName="spaceBetweenRectangles" presStyleCnt="0"/>
      <dgm:spPr/>
    </dgm:pt>
    <dgm:pt modelId="{B920387F-3611-4EBC-9613-B9ADEB077DB2}" type="pres">
      <dgm:prSet presAssocID="{D07AC3FD-3D80-4CE5-B1C3-02F03F2A1681}" presName="parentLin" presStyleCnt="0"/>
      <dgm:spPr/>
    </dgm:pt>
    <dgm:pt modelId="{360067C7-5993-4143-B4B5-EC0FAF21BEFA}" type="pres">
      <dgm:prSet presAssocID="{D07AC3FD-3D80-4CE5-B1C3-02F03F2A1681}" presName="parentLeftMargin" presStyleLbl="node1" presStyleIdx="0" presStyleCnt="4"/>
      <dgm:spPr/>
      <dgm:t>
        <a:bodyPr/>
        <a:lstStyle/>
        <a:p>
          <a:endParaRPr lang="zh-CN" altLang="en-US"/>
        </a:p>
      </dgm:t>
    </dgm:pt>
    <dgm:pt modelId="{0911562B-8806-48A5-B8BB-6EB778D07327}" type="pres">
      <dgm:prSet presAssocID="{D07AC3FD-3D80-4CE5-B1C3-02F03F2A1681}" presName="parentText" presStyleLbl="node1" presStyleIdx="1" presStyleCnt="4" custScaleX="140502">
        <dgm:presLayoutVars>
          <dgm:chMax val="0"/>
          <dgm:bulletEnabled val="1"/>
        </dgm:presLayoutVars>
      </dgm:prSet>
      <dgm:spPr/>
      <dgm:t>
        <a:bodyPr/>
        <a:lstStyle/>
        <a:p>
          <a:endParaRPr lang="zh-CN" altLang="en-US"/>
        </a:p>
      </dgm:t>
    </dgm:pt>
    <dgm:pt modelId="{F76F3A80-0CB2-45A2-A4EF-7AC049707353}" type="pres">
      <dgm:prSet presAssocID="{D07AC3FD-3D80-4CE5-B1C3-02F03F2A1681}" presName="negativeSpace" presStyleCnt="0"/>
      <dgm:spPr/>
    </dgm:pt>
    <dgm:pt modelId="{A5FA2A79-32D2-42F7-BC07-6F7CC2DE95AA}" type="pres">
      <dgm:prSet presAssocID="{D07AC3FD-3D80-4CE5-B1C3-02F03F2A1681}" presName="childText" presStyleLbl="conFgAcc1" presStyleIdx="1" presStyleCnt="4">
        <dgm:presLayoutVars>
          <dgm:bulletEnabled val="1"/>
        </dgm:presLayoutVars>
      </dgm:prSet>
      <dgm:spPr/>
    </dgm:pt>
    <dgm:pt modelId="{B359304B-AD36-43CB-B902-904F531887AB}" type="pres">
      <dgm:prSet presAssocID="{E11C4FA3-DA2B-4D91-A60E-266F588DA672}" presName="spaceBetweenRectangles" presStyleCnt="0"/>
      <dgm:spPr/>
    </dgm:pt>
    <dgm:pt modelId="{5A7A4D59-FFAE-4857-B179-7816C0CD2440}" type="pres">
      <dgm:prSet presAssocID="{85958CD7-F90D-491E-9187-F5D02A644419}" presName="parentLin" presStyleCnt="0"/>
      <dgm:spPr/>
    </dgm:pt>
    <dgm:pt modelId="{10126ACC-17D2-4BE9-94FC-9A02E31BE0F4}" type="pres">
      <dgm:prSet presAssocID="{85958CD7-F90D-491E-9187-F5D02A644419}" presName="parentLeftMargin" presStyleLbl="node1" presStyleIdx="1" presStyleCnt="4"/>
      <dgm:spPr/>
      <dgm:t>
        <a:bodyPr/>
        <a:lstStyle/>
        <a:p>
          <a:endParaRPr lang="zh-CN" altLang="en-US"/>
        </a:p>
      </dgm:t>
    </dgm:pt>
    <dgm:pt modelId="{D0929FF8-3DE3-4A9E-9E05-1F1108C66617}" type="pres">
      <dgm:prSet presAssocID="{85958CD7-F90D-491E-9187-F5D02A644419}" presName="parentText" presStyleLbl="node1" presStyleIdx="2" presStyleCnt="4">
        <dgm:presLayoutVars>
          <dgm:chMax val="0"/>
          <dgm:bulletEnabled val="1"/>
        </dgm:presLayoutVars>
      </dgm:prSet>
      <dgm:spPr/>
      <dgm:t>
        <a:bodyPr/>
        <a:lstStyle/>
        <a:p>
          <a:endParaRPr lang="zh-CN" altLang="en-US"/>
        </a:p>
      </dgm:t>
    </dgm:pt>
    <dgm:pt modelId="{5D033EB8-8076-4F68-9E17-86BBCFC3E2FC}" type="pres">
      <dgm:prSet presAssocID="{85958CD7-F90D-491E-9187-F5D02A644419}" presName="negativeSpace" presStyleCnt="0"/>
      <dgm:spPr/>
    </dgm:pt>
    <dgm:pt modelId="{6EAD69D4-91EA-401B-84A8-4E25E17112DE}" type="pres">
      <dgm:prSet presAssocID="{85958CD7-F90D-491E-9187-F5D02A644419}" presName="childText" presStyleLbl="conFgAcc1" presStyleIdx="2" presStyleCnt="4">
        <dgm:presLayoutVars>
          <dgm:bulletEnabled val="1"/>
        </dgm:presLayoutVars>
      </dgm:prSet>
      <dgm:spPr/>
    </dgm:pt>
    <dgm:pt modelId="{CE4DC12F-133F-46DB-B3F0-99D25F67E47C}" type="pres">
      <dgm:prSet presAssocID="{D615B0B1-40D4-4177-937B-B817E8A1521C}" presName="spaceBetweenRectangles" presStyleCnt="0"/>
      <dgm:spPr/>
    </dgm:pt>
    <dgm:pt modelId="{2EAB05FD-62E4-400B-AB6C-C944A20F508E}" type="pres">
      <dgm:prSet presAssocID="{4E9A8057-6275-4ED2-91E8-0F5B5E949452}" presName="parentLin" presStyleCnt="0"/>
      <dgm:spPr/>
    </dgm:pt>
    <dgm:pt modelId="{7317B0B9-949A-4C76-B86F-85E22F9CADF1}" type="pres">
      <dgm:prSet presAssocID="{4E9A8057-6275-4ED2-91E8-0F5B5E949452}" presName="parentLeftMargin" presStyleLbl="node1" presStyleIdx="2" presStyleCnt="4"/>
      <dgm:spPr/>
      <dgm:t>
        <a:bodyPr/>
        <a:lstStyle/>
        <a:p>
          <a:endParaRPr lang="zh-CN" altLang="en-US"/>
        </a:p>
      </dgm:t>
    </dgm:pt>
    <dgm:pt modelId="{5E7EE393-9C74-4296-B1EA-9D6E95B55471}" type="pres">
      <dgm:prSet presAssocID="{4E9A8057-6275-4ED2-91E8-0F5B5E949452}" presName="parentText" presStyleLbl="node1" presStyleIdx="3" presStyleCnt="4">
        <dgm:presLayoutVars>
          <dgm:chMax val="0"/>
          <dgm:bulletEnabled val="1"/>
        </dgm:presLayoutVars>
      </dgm:prSet>
      <dgm:spPr/>
      <dgm:t>
        <a:bodyPr/>
        <a:lstStyle/>
        <a:p>
          <a:endParaRPr lang="zh-CN" altLang="en-US"/>
        </a:p>
      </dgm:t>
    </dgm:pt>
    <dgm:pt modelId="{99CBC1A5-FC5A-484F-ABB9-D1FE672B0FB8}" type="pres">
      <dgm:prSet presAssocID="{4E9A8057-6275-4ED2-91E8-0F5B5E949452}" presName="negativeSpace" presStyleCnt="0"/>
      <dgm:spPr/>
    </dgm:pt>
    <dgm:pt modelId="{8803F967-4507-49D3-A9B8-A87318BD5CC8}" type="pres">
      <dgm:prSet presAssocID="{4E9A8057-6275-4ED2-91E8-0F5B5E949452}" presName="childText" presStyleLbl="conFgAcc1" presStyleIdx="3" presStyleCnt="4">
        <dgm:presLayoutVars>
          <dgm:bulletEnabled val="1"/>
        </dgm:presLayoutVars>
      </dgm:prSet>
      <dgm:spPr/>
    </dgm:pt>
  </dgm:ptLst>
  <dgm:cxnLst>
    <dgm:cxn modelId="{D911B625-A883-44B2-8E07-8A4691318B44}" type="presOf" srcId="{D07AC3FD-3D80-4CE5-B1C3-02F03F2A1681}" destId="{360067C7-5993-4143-B4B5-EC0FAF21BEFA}" srcOrd="0" destOrd="0" presId="urn:microsoft.com/office/officeart/2005/8/layout/list1"/>
    <dgm:cxn modelId="{B145A85A-0E67-49DD-92B7-B9626ADF2A6E}" srcId="{217CA7F7-17C8-4E83-B225-37F32CE539CC}" destId="{85958CD7-F90D-491E-9187-F5D02A644419}" srcOrd="2" destOrd="0" parTransId="{714BBFC6-3D85-4BE4-9BFC-36301F41EBAA}" sibTransId="{D615B0B1-40D4-4177-937B-B817E8A1521C}"/>
    <dgm:cxn modelId="{A1A247D7-C351-4723-BCD8-6AA4F5A43DCA}" srcId="{217CA7F7-17C8-4E83-B225-37F32CE539CC}" destId="{4E9A8057-6275-4ED2-91E8-0F5B5E949452}" srcOrd="3" destOrd="0" parTransId="{7FD1FDE6-BEB1-4E3E-8426-357709EFD0E3}" sibTransId="{481042AA-DBDA-4CFA-BB41-DEAA5B6F805D}"/>
    <dgm:cxn modelId="{1ACB00F8-66DC-46C8-9EAA-F987501801B0}" type="presOf" srcId="{E5777253-97F0-4078-90D9-F191ABA417CF}" destId="{9FD40FB3-5BD1-40A8-A596-7632F803DF8A}" srcOrd="0" destOrd="0" presId="urn:microsoft.com/office/officeart/2005/8/layout/list1"/>
    <dgm:cxn modelId="{74F1EEA3-3491-4E81-A24A-B4C2A8FBE034}" srcId="{217CA7F7-17C8-4E83-B225-37F32CE539CC}" destId="{D07AC3FD-3D80-4CE5-B1C3-02F03F2A1681}" srcOrd="1" destOrd="0" parTransId="{BBFB6270-98B6-4CB3-BDAA-79654E691589}" sibTransId="{E11C4FA3-DA2B-4D91-A60E-266F588DA672}"/>
    <dgm:cxn modelId="{3FAE3362-D9F3-4F0E-B73C-FD76217BC320}" type="presOf" srcId="{85958CD7-F90D-491E-9187-F5D02A644419}" destId="{D0929FF8-3DE3-4A9E-9E05-1F1108C66617}" srcOrd="1" destOrd="0" presId="urn:microsoft.com/office/officeart/2005/8/layout/list1"/>
    <dgm:cxn modelId="{44B14FCC-6F2C-49D7-A851-726360834DCA}" srcId="{217CA7F7-17C8-4E83-B225-37F32CE539CC}" destId="{E5777253-97F0-4078-90D9-F191ABA417CF}" srcOrd="0" destOrd="0" parTransId="{3A19CB66-F2AB-404C-B09E-B3BD887F9BFE}" sibTransId="{0F84CE48-6755-46BE-ACD7-F75F2E9FB68A}"/>
    <dgm:cxn modelId="{82593C05-EEE9-4C9C-9B4B-0435219DB26E}" type="presOf" srcId="{85958CD7-F90D-491E-9187-F5D02A644419}" destId="{10126ACC-17D2-4BE9-94FC-9A02E31BE0F4}" srcOrd="0" destOrd="0" presId="urn:microsoft.com/office/officeart/2005/8/layout/list1"/>
    <dgm:cxn modelId="{B6D773DA-0875-435B-BD09-01FE5E141939}" type="presOf" srcId="{4E9A8057-6275-4ED2-91E8-0F5B5E949452}" destId="{5E7EE393-9C74-4296-B1EA-9D6E95B55471}" srcOrd="1" destOrd="0" presId="urn:microsoft.com/office/officeart/2005/8/layout/list1"/>
    <dgm:cxn modelId="{82C25425-4962-4996-BCCB-BAFEEFC9C5B7}" type="presOf" srcId="{217CA7F7-17C8-4E83-B225-37F32CE539CC}" destId="{40B05E38-9407-4D8A-80FE-B7E3F2D6CDE8}" srcOrd="0" destOrd="0" presId="urn:microsoft.com/office/officeart/2005/8/layout/list1"/>
    <dgm:cxn modelId="{D574E71C-F9DE-4E0A-9980-BDB4E5FBB701}" type="presOf" srcId="{E5777253-97F0-4078-90D9-F191ABA417CF}" destId="{F2B37714-EFE4-426D-91BA-6227F011D9D7}" srcOrd="1" destOrd="0" presId="urn:microsoft.com/office/officeart/2005/8/layout/list1"/>
    <dgm:cxn modelId="{DC8C688E-1542-4703-B81E-862405102A36}" type="presOf" srcId="{4E9A8057-6275-4ED2-91E8-0F5B5E949452}" destId="{7317B0B9-949A-4C76-B86F-85E22F9CADF1}" srcOrd="0" destOrd="0" presId="urn:microsoft.com/office/officeart/2005/8/layout/list1"/>
    <dgm:cxn modelId="{996913A8-6AC7-42AD-8DF1-84EC940608E3}" type="presOf" srcId="{D07AC3FD-3D80-4CE5-B1C3-02F03F2A1681}" destId="{0911562B-8806-48A5-B8BB-6EB778D07327}" srcOrd="1" destOrd="0" presId="urn:microsoft.com/office/officeart/2005/8/layout/list1"/>
    <dgm:cxn modelId="{CE329EBD-67F9-48C2-8E14-4E65F3E4484D}" type="presParOf" srcId="{40B05E38-9407-4D8A-80FE-B7E3F2D6CDE8}" destId="{C923AF51-970C-4F2E-9AD4-C6572538ECCB}" srcOrd="0" destOrd="0" presId="urn:microsoft.com/office/officeart/2005/8/layout/list1"/>
    <dgm:cxn modelId="{84ECF8AD-13EB-4F4A-A4CF-D6B15023C391}" type="presParOf" srcId="{C923AF51-970C-4F2E-9AD4-C6572538ECCB}" destId="{9FD40FB3-5BD1-40A8-A596-7632F803DF8A}" srcOrd="0" destOrd="0" presId="urn:microsoft.com/office/officeart/2005/8/layout/list1"/>
    <dgm:cxn modelId="{C6C60A6E-C4E3-451C-AD14-F8AC1A74B935}" type="presParOf" srcId="{C923AF51-970C-4F2E-9AD4-C6572538ECCB}" destId="{F2B37714-EFE4-426D-91BA-6227F011D9D7}" srcOrd="1" destOrd="0" presId="urn:microsoft.com/office/officeart/2005/8/layout/list1"/>
    <dgm:cxn modelId="{63663143-489F-4697-87FB-E27A3C59F572}" type="presParOf" srcId="{40B05E38-9407-4D8A-80FE-B7E3F2D6CDE8}" destId="{6252C1E8-7BC3-47BB-9A13-039F3CF6746B}" srcOrd="1" destOrd="0" presId="urn:microsoft.com/office/officeart/2005/8/layout/list1"/>
    <dgm:cxn modelId="{CCFFDC9F-9FDD-4CA1-AC4A-F7D321DED249}" type="presParOf" srcId="{40B05E38-9407-4D8A-80FE-B7E3F2D6CDE8}" destId="{467167D6-B557-4CD2-B4C2-DD6D9D8F509A}" srcOrd="2" destOrd="0" presId="urn:microsoft.com/office/officeart/2005/8/layout/list1"/>
    <dgm:cxn modelId="{6B27EBE9-2799-4BCF-88D5-D712893AAD73}" type="presParOf" srcId="{40B05E38-9407-4D8A-80FE-B7E3F2D6CDE8}" destId="{EF22E730-992F-40FB-A3DA-E4AD2D518CC7}" srcOrd="3" destOrd="0" presId="urn:microsoft.com/office/officeart/2005/8/layout/list1"/>
    <dgm:cxn modelId="{A15F75BE-DE80-4FDC-B57F-55A00A76C4B6}" type="presParOf" srcId="{40B05E38-9407-4D8A-80FE-B7E3F2D6CDE8}" destId="{B920387F-3611-4EBC-9613-B9ADEB077DB2}" srcOrd="4" destOrd="0" presId="urn:microsoft.com/office/officeart/2005/8/layout/list1"/>
    <dgm:cxn modelId="{B8E9FD89-426B-4F21-BEA1-37022C78D64D}" type="presParOf" srcId="{B920387F-3611-4EBC-9613-B9ADEB077DB2}" destId="{360067C7-5993-4143-B4B5-EC0FAF21BEFA}" srcOrd="0" destOrd="0" presId="urn:microsoft.com/office/officeart/2005/8/layout/list1"/>
    <dgm:cxn modelId="{6CD13E18-F82E-4FDD-9FE9-E9C379C23C55}" type="presParOf" srcId="{B920387F-3611-4EBC-9613-B9ADEB077DB2}" destId="{0911562B-8806-48A5-B8BB-6EB778D07327}" srcOrd="1" destOrd="0" presId="urn:microsoft.com/office/officeart/2005/8/layout/list1"/>
    <dgm:cxn modelId="{AB3EDA0F-8C34-43E3-B857-1C893852597B}" type="presParOf" srcId="{40B05E38-9407-4D8A-80FE-B7E3F2D6CDE8}" destId="{F76F3A80-0CB2-45A2-A4EF-7AC049707353}" srcOrd="5" destOrd="0" presId="urn:microsoft.com/office/officeart/2005/8/layout/list1"/>
    <dgm:cxn modelId="{4898C73F-2195-440D-90E6-464812D559D0}" type="presParOf" srcId="{40B05E38-9407-4D8A-80FE-B7E3F2D6CDE8}" destId="{A5FA2A79-32D2-42F7-BC07-6F7CC2DE95AA}" srcOrd="6" destOrd="0" presId="urn:microsoft.com/office/officeart/2005/8/layout/list1"/>
    <dgm:cxn modelId="{8D80F3F1-3D0F-4B16-80BA-D61771A2D021}" type="presParOf" srcId="{40B05E38-9407-4D8A-80FE-B7E3F2D6CDE8}" destId="{B359304B-AD36-43CB-B902-904F531887AB}" srcOrd="7" destOrd="0" presId="urn:microsoft.com/office/officeart/2005/8/layout/list1"/>
    <dgm:cxn modelId="{E87412A6-5969-4850-BDDC-AA8CB75674B5}" type="presParOf" srcId="{40B05E38-9407-4D8A-80FE-B7E3F2D6CDE8}" destId="{5A7A4D59-FFAE-4857-B179-7816C0CD2440}" srcOrd="8" destOrd="0" presId="urn:microsoft.com/office/officeart/2005/8/layout/list1"/>
    <dgm:cxn modelId="{E9DED7FA-8007-43C1-A450-63313ABF3898}" type="presParOf" srcId="{5A7A4D59-FFAE-4857-B179-7816C0CD2440}" destId="{10126ACC-17D2-4BE9-94FC-9A02E31BE0F4}" srcOrd="0" destOrd="0" presId="urn:microsoft.com/office/officeart/2005/8/layout/list1"/>
    <dgm:cxn modelId="{DFF8FE4B-E680-477B-BBCB-FC42F9E255AC}" type="presParOf" srcId="{5A7A4D59-FFAE-4857-B179-7816C0CD2440}" destId="{D0929FF8-3DE3-4A9E-9E05-1F1108C66617}" srcOrd="1" destOrd="0" presId="urn:microsoft.com/office/officeart/2005/8/layout/list1"/>
    <dgm:cxn modelId="{CC67EBD8-002C-4EB1-8022-270D8E227CA8}" type="presParOf" srcId="{40B05E38-9407-4D8A-80FE-B7E3F2D6CDE8}" destId="{5D033EB8-8076-4F68-9E17-86BBCFC3E2FC}" srcOrd="9" destOrd="0" presId="urn:microsoft.com/office/officeart/2005/8/layout/list1"/>
    <dgm:cxn modelId="{CBB22659-6CA3-423A-ADE1-6DAF1BA02FF6}" type="presParOf" srcId="{40B05E38-9407-4D8A-80FE-B7E3F2D6CDE8}" destId="{6EAD69D4-91EA-401B-84A8-4E25E17112DE}" srcOrd="10" destOrd="0" presId="urn:microsoft.com/office/officeart/2005/8/layout/list1"/>
    <dgm:cxn modelId="{80BC1145-AE76-482C-A75F-2E502C0DB72B}" type="presParOf" srcId="{40B05E38-9407-4D8A-80FE-B7E3F2D6CDE8}" destId="{CE4DC12F-133F-46DB-B3F0-99D25F67E47C}" srcOrd="11" destOrd="0" presId="urn:microsoft.com/office/officeart/2005/8/layout/list1"/>
    <dgm:cxn modelId="{EFB9FC5B-500A-43D0-94EE-30991EE4857F}" type="presParOf" srcId="{40B05E38-9407-4D8A-80FE-B7E3F2D6CDE8}" destId="{2EAB05FD-62E4-400B-AB6C-C944A20F508E}" srcOrd="12" destOrd="0" presId="urn:microsoft.com/office/officeart/2005/8/layout/list1"/>
    <dgm:cxn modelId="{F69D345D-982F-4B44-A818-408C0A264ABA}" type="presParOf" srcId="{2EAB05FD-62E4-400B-AB6C-C944A20F508E}" destId="{7317B0B9-949A-4C76-B86F-85E22F9CADF1}" srcOrd="0" destOrd="0" presId="urn:microsoft.com/office/officeart/2005/8/layout/list1"/>
    <dgm:cxn modelId="{2E1CC2EC-CB2B-4827-AF54-6761182A7B5F}" type="presParOf" srcId="{2EAB05FD-62E4-400B-AB6C-C944A20F508E}" destId="{5E7EE393-9C74-4296-B1EA-9D6E95B55471}" srcOrd="1" destOrd="0" presId="urn:microsoft.com/office/officeart/2005/8/layout/list1"/>
    <dgm:cxn modelId="{A6B6CF0E-0993-453B-9A56-E3E56755C2B9}" type="presParOf" srcId="{40B05E38-9407-4D8A-80FE-B7E3F2D6CDE8}" destId="{99CBC1A5-FC5A-484F-ABB9-D1FE672B0FB8}" srcOrd="13" destOrd="0" presId="urn:microsoft.com/office/officeart/2005/8/layout/list1"/>
    <dgm:cxn modelId="{34ACFAC9-6653-4569-ABEB-1D5CB883CC6B}" type="presParOf" srcId="{40B05E38-9407-4D8A-80FE-B7E3F2D6CDE8}" destId="{8803F967-4507-49D3-A9B8-A87318BD5CC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7CA7F7-17C8-4E83-B225-37F32CE539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E5777253-97F0-4078-90D9-F191ABA417CF}">
      <dgm:prSet phldrT="[文本]"/>
      <dgm:spPr/>
      <dgm:t>
        <a:bodyPr/>
        <a:lstStyle/>
        <a:p>
          <a:r>
            <a:rPr lang="zh-CN" altLang="en-US" b="1" dirty="0" smtClean="0">
              <a:solidFill>
                <a:schemeClr val="tx1"/>
              </a:solidFill>
              <a:effectLst>
                <a:outerShdw blurRad="38100" dist="38100" dir="2700000" algn="tl">
                  <a:srgbClr val="000000">
                    <a:alpha val="43137"/>
                  </a:srgbClr>
                </a:outerShdw>
              </a:effectLst>
            </a:rPr>
            <a:t>充分放大为人师表的成就感</a:t>
          </a:r>
          <a:endParaRPr lang="zh-CN" altLang="en-US" b="1" dirty="0">
            <a:solidFill>
              <a:schemeClr val="tx1"/>
            </a:solidFill>
            <a:effectLst>
              <a:outerShdw blurRad="38100" dist="38100" dir="2700000" algn="tl">
                <a:srgbClr val="000000">
                  <a:alpha val="43137"/>
                </a:srgbClr>
              </a:outerShdw>
            </a:effectLst>
          </a:endParaRPr>
        </a:p>
      </dgm:t>
    </dgm:pt>
    <dgm:pt modelId="{3A19CB66-F2AB-404C-B09E-B3BD887F9BFE}" type="parTrans" cxnId="{44B14FCC-6F2C-49D7-A851-726360834DCA}">
      <dgm:prSet/>
      <dgm:spPr/>
      <dgm:t>
        <a:bodyPr/>
        <a:lstStyle/>
        <a:p>
          <a:endParaRPr lang="zh-CN" altLang="en-US"/>
        </a:p>
      </dgm:t>
    </dgm:pt>
    <dgm:pt modelId="{0F84CE48-6755-46BE-ACD7-F75F2E9FB68A}" type="sibTrans" cxnId="{44B14FCC-6F2C-49D7-A851-726360834DCA}">
      <dgm:prSet/>
      <dgm:spPr/>
      <dgm:t>
        <a:bodyPr/>
        <a:lstStyle/>
        <a:p>
          <a:endParaRPr lang="zh-CN" altLang="en-US"/>
        </a:p>
      </dgm:t>
    </dgm:pt>
    <dgm:pt modelId="{D07AC3FD-3D80-4CE5-B1C3-02F03F2A1681}">
      <dgm:prSet phldrT="[文本]"/>
      <dgm:spPr/>
      <dgm:t>
        <a:bodyPr/>
        <a:lstStyle/>
        <a:p>
          <a:r>
            <a:rPr lang="zh-CN" altLang="en-US" b="1" dirty="0" smtClean="0">
              <a:solidFill>
                <a:schemeClr val="tx1"/>
              </a:solidFill>
              <a:effectLst>
                <a:outerShdw blurRad="38100" dist="38100" dir="2700000" algn="tl">
                  <a:srgbClr val="000000">
                    <a:alpha val="43137"/>
                  </a:srgbClr>
                </a:outerShdw>
              </a:effectLst>
            </a:rPr>
            <a:t>互联网产品的教研数据为老师提供了一个全新的视角</a:t>
          </a:r>
          <a:endParaRPr lang="zh-CN" altLang="en-US" b="1" dirty="0">
            <a:solidFill>
              <a:schemeClr val="tx1"/>
            </a:solidFill>
            <a:effectLst>
              <a:outerShdw blurRad="38100" dist="38100" dir="2700000" algn="tl">
                <a:srgbClr val="000000">
                  <a:alpha val="43137"/>
                </a:srgbClr>
              </a:outerShdw>
            </a:effectLst>
          </a:endParaRPr>
        </a:p>
      </dgm:t>
    </dgm:pt>
    <dgm:pt modelId="{BBFB6270-98B6-4CB3-BDAA-79654E691589}" type="parTrans" cxnId="{74F1EEA3-3491-4E81-A24A-B4C2A8FBE034}">
      <dgm:prSet/>
      <dgm:spPr/>
      <dgm:t>
        <a:bodyPr/>
        <a:lstStyle/>
        <a:p>
          <a:endParaRPr lang="zh-CN" altLang="en-US"/>
        </a:p>
      </dgm:t>
    </dgm:pt>
    <dgm:pt modelId="{E11C4FA3-DA2B-4D91-A60E-266F588DA672}" type="sibTrans" cxnId="{74F1EEA3-3491-4E81-A24A-B4C2A8FBE034}">
      <dgm:prSet/>
      <dgm:spPr/>
      <dgm:t>
        <a:bodyPr/>
        <a:lstStyle/>
        <a:p>
          <a:endParaRPr lang="zh-CN" altLang="en-US"/>
        </a:p>
      </dgm:t>
    </dgm:pt>
    <dgm:pt modelId="{85958CD7-F90D-491E-9187-F5D02A644419}">
      <dgm:prSet phldrT="[文本]"/>
      <dgm:spPr/>
      <dgm:t>
        <a:bodyPr/>
        <a:lstStyle/>
        <a:p>
          <a:r>
            <a:rPr lang="zh-CN" altLang="en-US" b="1" dirty="0" smtClean="0">
              <a:solidFill>
                <a:schemeClr val="tx1"/>
              </a:solidFill>
              <a:effectLst>
                <a:outerShdw blurRad="38100" dist="38100" dir="2700000" algn="tl">
                  <a:srgbClr val="000000">
                    <a:alpha val="43137"/>
                  </a:srgbClr>
                </a:outerShdw>
              </a:effectLst>
            </a:rPr>
            <a:t>校内、校际间的教学分享得到广大教师认可</a:t>
          </a:r>
          <a:endParaRPr lang="zh-CN" altLang="en-US" b="1" dirty="0">
            <a:solidFill>
              <a:schemeClr val="tx1"/>
            </a:solidFill>
            <a:effectLst>
              <a:outerShdw blurRad="38100" dist="38100" dir="2700000" algn="tl">
                <a:srgbClr val="000000">
                  <a:alpha val="43137"/>
                </a:srgbClr>
              </a:outerShdw>
            </a:effectLst>
          </a:endParaRPr>
        </a:p>
      </dgm:t>
    </dgm:pt>
    <dgm:pt modelId="{714BBFC6-3D85-4BE4-9BFC-36301F41EBAA}" type="parTrans" cxnId="{B145A85A-0E67-49DD-92B7-B9626ADF2A6E}">
      <dgm:prSet/>
      <dgm:spPr/>
      <dgm:t>
        <a:bodyPr/>
        <a:lstStyle/>
        <a:p>
          <a:endParaRPr lang="zh-CN" altLang="en-US"/>
        </a:p>
      </dgm:t>
    </dgm:pt>
    <dgm:pt modelId="{D615B0B1-40D4-4177-937B-B817E8A1521C}" type="sibTrans" cxnId="{B145A85A-0E67-49DD-92B7-B9626ADF2A6E}">
      <dgm:prSet/>
      <dgm:spPr/>
      <dgm:t>
        <a:bodyPr/>
        <a:lstStyle/>
        <a:p>
          <a:endParaRPr lang="zh-CN" altLang="en-US"/>
        </a:p>
      </dgm:t>
    </dgm:pt>
    <dgm:pt modelId="{4E9A8057-6275-4ED2-91E8-0F5B5E949452}">
      <dgm:prSet phldrT="[文本]"/>
      <dgm:spPr/>
      <dgm:t>
        <a:bodyPr/>
        <a:lstStyle/>
        <a:p>
          <a:r>
            <a:rPr lang="zh-CN" altLang="en-US" b="1" dirty="0" smtClean="0">
              <a:solidFill>
                <a:schemeClr val="tx1"/>
              </a:solidFill>
              <a:effectLst>
                <a:outerShdw blurRad="38100" dist="38100" dir="2700000" algn="tl">
                  <a:srgbClr val="000000">
                    <a:alpha val="43137"/>
                  </a:srgbClr>
                </a:outerShdw>
              </a:effectLst>
            </a:rPr>
            <a:t>当教改称为高等学校的主旋律，在线课程是重要的解决方案</a:t>
          </a:r>
          <a:endParaRPr lang="zh-CN" altLang="en-US" b="1" dirty="0">
            <a:solidFill>
              <a:schemeClr val="tx1"/>
            </a:solidFill>
            <a:effectLst>
              <a:outerShdw blurRad="38100" dist="38100" dir="2700000" algn="tl">
                <a:srgbClr val="000000">
                  <a:alpha val="43137"/>
                </a:srgbClr>
              </a:outerShdw>
            </a:effectLst>
          </a:endParaRPr>
        </a:p>
      </dgm:t>
    </dgm:pt>
    <dgm:pt modelId="{7FD1FDE6-BEB1-4E3E-8426-357709EFD0E3}" type="parTrans" cxnId="{A1A247D7-C351-4723-BCD8-6AA4F5A43DCA}">
      <dgm:prSet/>
      <dgm:spPr/>
      <dgm:t>
        <a:bodyPr/>
        <a:lstStyle/>
        <a:p>
          <a:endParaRPr lang="zh-CN" altLang="en-US"/>
        </a:p>
      </dgm:t>
    </dgm:pt>
    <dgm:pt modelId="{481042AA-DBDA-4CFA-BB41-DEAA5B6F805D}" type="sibTrans" cxnId="{A1A247D7-C351-4723-BCD8-6AA4F5A43DCA}">
      <dgm:prSet/>
      <dgm:spPr/>
      <dgm:t>
        <a:bodyPr/>
        <a:lstStyle/>
        <a:p>
          <a:endParaRPr lang="zh-CN" altLang="en-US"/>
        </a:p>
      </dgm:t>
    </dgm:pt>
    <dgm:pt modelId="{40B05E38-9407-4D8A-80FE-B7E3F2D6CDE8}" type="pres">
      <dgm:prSet presAssocID="{217CA7F7-17C8-4E83-B225-37F32CE539CC}" presName="linear" presStyleCnt="0">
        <dgm:presLayoutVars>
          <dgm:dir/>
          <dgm:animLvl val="lvl"/>
          <dgm:resizeHandles val="exact"/>
        </dgm:presLayoutVars>
      </dgm:prSet>
      <dgm:spPr/>
      <dgm:t>
        <a:bodyPr/>
        <a:lstStyle/>
        <a:p>
          <a:endParaRPr lang="zh-CN" altLang="en-US"/>
        </a:p>
      </dgm:t>
    </dgm:pt>
    <dgm:pt modelId="{C923AF51-970C-4F2E-9AD4-C6572538ECCB}" type="pres">
      <dgm:prSet presAssocID="{E5777253-97F0-4078-90D9-F191ABA417CF}" presName="parentLin" presStyleCnt="0"/>
      <dgm:spPr/>
    </dgm:pt>
    <dgm:pt modelId="{9FD40FB3-5BD1-40A8-A596-7632F803DF8A}" type="pres">
      <dgm:prSet presAssocID="{E5777253-97F0-4078-90D9-F191ABA417CF}" presName="parentLeftMargin" presStyleLbl="node1" presStyleIdx="0" presStyleCnt="4"/>
      <dgm:spPr/>
      <dgm:t>
        <a:bodyPr/>
        <a:lstStyle/>
        <a:p>
          <a:endParaRPr lang="zh-CN" altLang="en-US"/>
        </a:p>
      </dgm:t>
    </dgm:pt>
    <dgm:pt modelId="{F2B37714-EFE4-426D-91BA-6227F011D9D7}" type="pres">
      <dgm:prSet presAssocID="{E5777253-97F0-4078-90D9-F191ABA417CF}" presName="parentText" presStyleLbl="node1" presStyleIdx="0" presStyleCnt="4" custScaleX="91753">
        <dgm:presLayoutVars>
          <dgm:chMax val="0"/>
          <dgm:bulletEnabled val="1"/>
        </dgm:presLayoutVars>
      </dgm:prSet>
      <dgm:spPr/>
      <dgm:t>
        <a:bodyPr/>
        <a:lstStyle/>
        <a:p>
          <a:endParaRPr lang="zh-CN" altLang="en-US"/>
        </a:p>
      </dgm:t>
    </dgm:pt>
    <dgm:pt modelId="{6252C1E8-7BC3-47BB-9A13-039F3CF6746B}" type="pres">
      <dgm:prSet presAssocID="{E5777253-97F0-4078-90D9-F191ABA417CF}" presName="negativeSpace" presStyleCnt="0"/>
      <dgm:spPr/>
    </dgm:pt>
    <dgm:pt modelId="{467167D6-B557-4CD2-B4C2-DD6D9D8F509A}" type="pres">
      <dgm:prSet presAssocID="{E5777253-97F0-4078-90D9-F191ABA417CF}" presName="childText" presStyleLbl="conFgAcc1" presStyleIdx="0" presStyleCnt="4">
        <dgm:presLayoutVars>
          <dgm:bulletEnabled val="1"/>
        </dgm:presLayoutVars>
      </dgm:prSet>
      <dgm:spPr/>
    </dgm:pt>
    <dgm:pt modelId="{EF22E730-992F-40FB-A3DA-E4AD2D518CC7}" type="pres">
      <dgm:prSet presAssocID="{0F84CE48-6755-46BE-ACD7-F75F2E9FB68A}" presName="spaceBetweenRectangles" presStyleCnt="0"/>
      <dgm:spPr/>
    </dgm:pt>
    <dgm:pt modelId="{B920387F-3611-4EBC-9613-B9ADEB077DB2}" type="pres">
      <dgm:prSet presAssocID="{D07AC3FD-3D80-4CE5-B1C3-02F03F2A1681}" presName="parentLin" presStyleCnt="0"/>
      <dgm:spPr/>
    </dgm:pt>
    <dgm:pt modelId="{360067C7-5993-4143-B4B5-EC0FAF21BEFA}" type="pres">
      <dgm:prSet presAssocID="{D07AC3FD-3D80-4CE5-B1C3-02F03F2A1681}" presName="parentLeftMargin" presStyleLbl="node1" presStyleIdx="0" presStyleCnt="4"/>
      <dgm:spPr/>
      <dgm:t>
        <a:bodyPr/>
        <a:lstStyle/>
        <a:p>
          <a:endParaRPr lang="zh-CN" altLang="en-US"/>
        </a:p>
      </dgm:t>
    </dgm:pt>
    <dgm:pt modelId="{0911562B-8806-48A5-B8BB-6EB778D07327}" type="pres">
      <dgm:prSet presAssocID="{D07AC3FD-3D80-4CE5-B1C3-02F03F2A1681}" presName="parentText" presStyleLbl="node1" presStyleIdx="1" presStyleCnt="4" custScaleX="140502">
        <dgm:presLayoutVars>
          <dgm:chMax val="0"/>
          <dgm:bulletEnabled val="1"/>
        </dgm:presLayoutVars>
      </dgm:prSet>
      <dgm:spPr/>
      <dgm:t>
        <a:bodyPr/>
        <a:lstStyle/>
        <a:p>
          <a:endParaRPr lang="zh-CN" altLang="en-US"/>
        </a:p>
      </dgm:t>
    </dgm:pt>
    <dgm:pt modelId="{F76F3A80-0CB2-45A2-A4EF-7AC049707353}" type="pres">
      <dgm:prSet presAssocID="{D07AC3FD-3D80-4CE5-B1C3-02F03F2A1681}" presName="negativeSpace" presStyleCnt="0"/>
      <dgm:spPr/>
    </dgm:pt>
    <dgm:pt modelId="{A5FA2A79-32D2-42F7-BC07-6F7CC2DE95AA}" type="pres">
      <dgm:prSet presAssocID="{D07AC3FD-3D80-4CE5-B1C3-02F03F2A1681}" presName="childText" presStyleLbl="conFgAcc1" presStyleIdx="1" presStyleCnt="4">
        <dgm:presLayoutVars>
          <dgm:bulletEnabled val="1"/>
        </dgm:presLayoutVars>
      </dgm:prSet>
      <dgm:spPr/>
    </dgm:pt>
    <dgm:pt modelId="{B359304B-AD36-43CB-B902-904F531887AB}" type="pres">
      <dgm:prSet presAssocID="{E11C4FA3-DA2B-4D91-A60E-266F588DA672}" presName="spaceBetweenRectangles" presStyleCnt="0"/>
      <dgm:spPr/>
    </dgm:pt>
    <dgm:pt modelId="{5A7A4D59-FFAE-4857-B179-7816C0CD2440}" type="pres">
      <dgm:prSet presAssocID="{85958CD7-F90D-491E-9187-F5D02A644419}" presName="parentLin" presStyleCnt="0"/>
      <dgm:spPr/>
    </dgm:pt>
    <dgm:pt modelId="{10126ACC-17D2-4BE9-94FC-9A02E31BE0F4}" type="pres">
      <dgm:prSet presAssocID="{85958CD7-F90D-491E-9187-F5D02A644419}" presName="parentLeftMargin" presStyleLbl="node1" presStyleIdx="1" presStyleCnt="4"/>
      <dgm:spPr/>
      <dgm:t>
        <a:bodyPr/>
        <a:lstStyle/>
        <a:p>
          <a:endParaRPr lang="zh-CN" altLang="en-US"/>
        </a:p>
      </dgm:t>
    </dgm:pt>
    <dgm:pt modelId="{D0929FF8-3DE3-4A9E-9E05-1F1108C66617}" type="pres">
      <dgm:prSet presAssocID="{85958CD7-F90D-491E-9187-F5D02A644419}" presName="parentText" presStyleLbl="node1" presStyleIdx="2" presStyleCnt="4" custLinFactNeighborX="3297" custLinFactNeighborY="-1891">
        <dgm:presLayoutVars>
          <dgm:chMax val="0"/>
          <dgm:bulletEnabled val="1"/>
        </dgm:presLayoutVars>
      </dgm:prSet>
      <dgm:spPr/>
      <dgm:t>
        <a:bodyPr/>
        <a:lstStyle/>
        <a:p>
          <a:endParaRPr lang="zh-CN" altLang="en-US"/>
        </a:p>
      </dgm:t>
    </dgm:pt>
    <dgm:pt modelId="{5D033EB8-8076-4F68-9E17-86BBCFC3E2FC}" type="pres">
      <dgm:prSet presAssocID="{85958CD7-F90D-491E-9187-F5D02A644419}" presName="negativeSpace" presStyleCnt="0"/>
      <dgm:spPr/>
    </dgm:pt>
    <dgm:pt modelId="{6EAD69D4-91EA-401B-84A8-4E25E17112DE}" type="pres">
      <dgm:prSet presAssocID="{85958CD7-F90D-491E-9187-F5D02A644419}" presName="childText" presStyleLbl="conFgAcc1" presStyleIdx="2" presStyleCnt="4">
        <dgm:presLayoutVars>
          <dgm:bulletEnabled val="1"/>
        </dgm:presLayoutVars>
      </dgm:prSet>
      <dgm:spPr/>
    </dgm:pt>
    <dgm:pt modelId="{CE4DC12F-133F-46DB-B3F0-99D25F67E47C}" type="pres">
      <dgm:prSet presAssocID="{D615B0B1-40D4-4177-937B-B817E8A1521C}" presName="spaceBetweenRectangles" presStyleCnt="0"/>
      <dgm:spPr/>
    </dgm:pt>
    <dgm:pt modelId="{2EAB05FD-62E4-400B-AB6C-C944A20F508E}" type="pres">
      <dgm:prSet presAssocID="{4E9A8057-6275-4ED2-91E8-0F5B5E949452}" presName="parentLin" presStyleCnt="0"/>
      <dgm:spPr/>
    </dgm:pt>
    <dgm:pt modelId="{7317B0B9-949A-4C76-B86F-85E22F9CADF1}" type="pres">
      <dgm:prSet presAssocID="{4E9A8057-6275-4ED2-91E8-0F5B5E949452}" presName="parentLeftMargin" presStyleLbl="node1" presStyleIdx="2" presStyleCnt="4"/>
      <dgm:spPr/>
      <dgm:t>
        <a:bodyPr/>
        <a:lstStyle/>
        <a:p>
          <a:endParaRPr lang="zh-CN" altLang="en-US"/>
        </a:p>
      </dgm:t>
    </dgm:pt>
    <dgm:pt modelId="{5E7EE393-9C74-4296-B1EA-9D6E95B55471}" type="pres">
      <dgm:prSet presAssocID="{4E9A8057-6275-4ED2-91E8-0F5B5E949452}" presName="parentText" presStyleLbl="node1" presStyleIdx="3" presStyleCnt="4" custScaleX="142857">
        <dgm:presLayoutVars>
          <dgm:chMax val="0"/>
          <dgm:bulletEnabled val="1"/>
        </dgm:presLayoutVars>
      </dgm:prSet>
      <dgm:spPr/>
      <dgm:t>
        <a:bodyPr/>
        <a:lstStyle/>
        <a:p>
          <a:endParaRPr lang="zh-CN" altLang="en-US"/>
        </a:p>
      </dgm:t>
    </dgm:pt>
    <dgm:pt modelId="{99CBC1A5-FC5A-484F-ABB9-D1FE672B0FB8}" type="pres">
      <dgm:prSet presAssocID="{4E9A8057-6275-4ED2-91E8-0F5B5E949452}" presName="negativeSpace" presStyleCnt="0"/>
      <dgm:spPr/>
    </dgm:pt>
    <dgm:pt modelId="{8803F967-4507-49D3-A9B8-A87318BD5CC8}" type="pres">
      <dgm:prSet presAssocID="{4E9A8057-6275-4ED2-91E8-0F5B5E949452}" presName="childText" presStyleLbl="conFgAcc1" presStyleIdx="3" presStyleCnt="4">
        <dgm:presLayoutVars>
          <dgm:bulletEnabled val="1"/>
        </dgm:presLayoutVars>
      </dgm:prSet>
      <dgm:spPr/>
    </dgm:pt>
  </dgm:ptLst>
  <dgm:cxnLst>
    <dgm:cxn modelId="{D911B625-A883-44B2-8E07-8A4691318B44}" type="presOf" srcId="{D07AC3FD-3D80-4CE5-B1C3-02F03F2A1681}" destId="{360067C7-5993-4143-B4B5-EC0FAF21BEFA}" srcOrd="0" destOrd="0" presId="urn:microsoft.com/office/officeart/2005/8/layout/list1"/>
    <dgm:cxn modelId="{B145A85A-0E67-49DD-92B7-B9626ADF2A6E}" srcId="{217CA7F7-17C8-4E83-B225-37F32CE539CC}" destId="{85958CD7-F90D-491E-9187-F5D02A644419}" srcOrd="2" destOrd="0" parTransId="{714BBFC6-3D85-4BE4-9BFC-36301F41EBAA}" sibTransId="{D615B0B1-40D4-4177-937B-B817E8A1521C}"/>
    <dgm:cxn modelId="{A1A247D7-C351-4723-BCD8-6AA4F5A43DCA}" srcId="{217CA7F7-17C8-4E83-B225-37F32CE539CC}" destId="{4E9A8057-6275-4ED2-91E8-0F5B5E949452}" srcOrd="3" destOrd="0" parTransId="{7FD1FDE6-BEB1-4E3E-8426-357709EFD0E3}" sibTransId="{481042AA-DBDA-4CFA-BB41-DEAA5B6F805D}"/>
    <dgm:cxn modelId="{1ACB00F8-66DC-46C8-9EAA-F987501801B0}" type="presOf" srcId="{E5777253-97F0-4078-90D9-F191ABA417CF}" destId="{9FD40FB3-5BD1-40A8-A596-7632F803DF8A}" srcOrd="0" destOrd="0" presId="urn:microsoft.com/office/officeart/2005/8/layout/list1"/>
    <dgm:cxn modelId="{74F1EEA3-3491-4E81-A24A-B4C2A8FBE034}" srcId="{217CA7F7-17C8-4E83-B225-37F32CE539CC}" destId="{D07AC3FD-3D80-4CE5-B1C3-02F03F2A1681}" srcOrd="1" destOrd="0" parTransId="{BBFB6270-98B6-4CB3-BDAA-79654E691589}" sibTransId="{E11C4FA3-DA2B-4D91-A60E-266F588DA672}"/>
    <dgm:cxn modelId="{3FAE3362-D9F3-4F0E-B73C-FD76217BC320}" type="presOf" srcId="{85958CD7-F90D-491E-9187-F5D02A644419}" destId="{D0929FF8-3DE3-4A9E-9E05-1F1108C66617}" srcOrd="1" destOrd="0" presId="urn:microsoft.com/office/officeart/2005/8/layout/list1"/>
    <dgm:cxn modelId="{44B14FCC-6F2C-49D7-A851-726360834DCA}" srcId="{217CA7F7-17C8-4E83-B225-37F32CE539CC}" destId="{E5777253-97F0-4078-90D9-F191ABA417CF}" srcOrd="0" destOrd="0" parTransId="{3A19CB66-F2AB-404C-B09E-B3BD887F9BFE}" sibTransId="{0F84CE48-6755-46BE-ACD7-F75F2E9FB68A}"/>
    <dgm:cxn modelId="{82593C05-EEE9-4C9C-9B4B-0435219DB26E}" type="presOf" srcId="{85958CD7-F90D-491E-9187-F5D02A644419}" destId="{10126ACC-17D2-4BE9-94FC-9A02E31BE0F4}" srcOrd="0" destOrd="0" presId="urn:microsoft.com/office/officeart/2005/8/layout/list1"/>
    <dgm:cxn modelId="{B6D773DA-0875-435B-BD09-01FE5E141939}" type="presOf" srcId="{4E9A8057-6275-4ED2-91E8-0F5B5E949452}" destId="{5E7EE393-9C74-4296-B1EA-9D6E95B55471}" srcOrd="1" destOrd="0" presId="urn:microsoft.com/office/officeart/2005/8/layout/list1"/>
    <dgm:cxn modelId="{82C25425-4962-4996-BCCB-BAFEEFC9C5B7}" type="presOf" srcId="{217CA7F7-17C8-4E83-B225-37F32CE539CC}" destId="{40B05E38-9407-4D8A-80FE-B7E3F2D6CDE8}" srcOrd="0" destOrd="0" presId="urn:microsoft.com/office/officeart/2005/8/layout/list1"/>
    <dgm:cxn modelId="{D574E71C-F9DE-4E0A-9980-BDB4E5FBB701}" type="presOf" srcId="{E5777253-97F0-4078-90D9-F191ABA417CF}" destId="{F2B37714-EFE4-426D-91BA-6227F011D9D7}" srcOrd="1" destOrd="0" presId="urn:microsoft.com/office/officeart/2005/8/layout/list1"/>
    <dgm:cxn modelId="{DC8C688E-1542-4703-B81E-862405102A36}" type="presOf" srcId="{4E9A8057-6275-4ED2-91E8-0F5B5E949452}" destId="{7317B0B9-949A-4C76-B86F-85E22F9CADF1}" srcOrd="0" destOrd="0" presId="urn:microsoft.com/office/officeart/2005/8/layout/list1"/>
    <dgm:cxn modelId="{996913A8-6AC7-42AD-8DF1-84EC940608E3}" type="presOf" srcId="{D07AC3FD-3D80-4CE5-B1C3-02F03F2A1681}" destId="{0911562B-8806-48A5-B8BB-6EB778D07327}" srcOrd="1" destOrd="0" presId="urn:microsoft.com/office/officeart/2005/8/layout/list1"/>
    <dgm:cxn modelId="{CE329EBD-67F9-48C2-8E14-4E65F3E4484D}" type="presParOf" srcId="{40B05E38-9407-4D8A-80FE-B7E3F2D6CDE8}" destId="{C923AF51-970C-4F2E-9AD4-C6572538ECCB}" srcOrd="0" destOrd="0" presId="urn:microsoft.com/office/officeart/2005/8/layout/list1"/>
    <dgm:cxn modelId="{84ECF8AD-13EB-4F4A-A4CF-D6B15023C391}" type="presParOf" srcId="{C923AF51-970C-4F2E-9AD4-C6572538ECCB}" destId="{9FD40FB3-5BD1-40A8-A596-7632F803DF8A}" srcOrd="0" destOrd="0" presId="urn:microsoft.com/office/officeart/2005/8/layout/list1"/>
    <dgm:cxn modelId="{C6C60A6E-C4E3-451C-AD14-F8AC1A74B935}" type="presParOf" srcId="{C923AF51-970C-4F2E-9AD4-C6572538ECCB}" destId="{F2B37714-EFE4-426D-91BA-6227F011D9D7}" srcOrd="1" destOrd="0" presId="urn:microsoft.com/office/officeart/2005/8/layout/list1"/>
    <dgm:cxn modelId="{63663143-489F-4697-87FB-E27A3C59F572}" type="presParOf" srcId="{40B05E38-9407-4D8A-80FE-B7E3F2D6CDE8}" destId="{6252C1E8-7BC3-47BB-9A13-039F3CF6746B}" srcOrd="1" destOrd="0" presId="urn:microsoft.com/office/officeart/2005/8/layout/list1"/>
    <dgm:cxn modelId="{CCFFDC9F-9FDD-4CA1-AC4A-F7D321DED249}" type="presParOf" srcId="{40B05E38-9407-4D8A-80FE-B7E3F2D6CDE8}" destId="{467167D6-B557-4CD2-B4C2-DD6D9D8F509A}" srcOrd="2" destOrd="0" presId="urn:microsoft.com/office/officeart/2005/8/layout/list1"/>
    <dgm:cxn modelId="{6B27EBE9-2799-4BCF-88D5-D712893AAD73}" type="presParOf" srcId="{40B05E38-9407-4D8A-80FE-B7E3F2D6CDE8}" destId="{EF22E730-992F-40FB-A3DA-E4AD2D518CC7}" srcOrd="3" destOrd="0" presId="urn:microsoft.com/office/officeart/2005/8/layout/list1"/>
    <dgm:cxn modelId="{A15F75BE-DE80-4FDC-B57F-55A00A76C4B6}" type="presParOf" srcId="{40B05E38-9407-4D8A-80FE-B7E3F2D6CDE8}" destId="{B920387F-3611-4EBC-9613-B9ADEB077DB2}" srcOrd="4" destOrd="0" presId="urn:microsoft.com/office/officeart/2005/8/layout/list1"/>
    <dgm:cxn modelId="{B8E9FD89-426B-4F21-BEA1-37022C78D64D}" type="presParOf" srcId="{B920387F-3611-4EBC-9613-B9ADEB077DB2}" destId="{360067C7-5993-4143-B4B5-EC0FAF21BEFA}" srcOrd="0" destOrd="0" presId="urn:microsoft.com/office/officeart/2005/8/layout/list1"/>
    <dgm:cxn modelId="{6CD13E18-F82E-4FDD-9FE9-E9C379C23C55}" type="presParOf" srcId="{B920387F-3611-4EBC-9613-B9ADEB077DB2}" destId="{0911562B-8806-48A5-B8BB-6EB778D07327}" srcOrd="1" destOrd="0" presId="urn:microsoft.com/office/officeart/2005/8/layout/list1"/>
    <dgm:cxn modelId="{AB3EDA0F-8C34-43E3-B857-1C893852597B}" type="presParOf" srcId="{40B05E38-9407-4D8A-80FE-B7E3F2D6CDE8}" destId="{F76F3A80-0CB2-45A2-A4EF-7AC049707353}" srcOrd="5" destOrd="0" presId="urn:microsoft.com/office/officeart/2005/8/layout/list1"/>
    <dgm:cxn modelId="{4898C73F-2195-440D-90E6-464812D559D0}" type="presParOf" srcId="{40B05E38-9407-4D8A-80FE-B7E3F2D6CDE8}" destId="{A5FA2A79-32D2-42F7-BC07-6F7CC2DE95AA}" srcOrd="6" destOrd="0" presId="urn:microsoft.com/office/officeart/2005/8/layout/list1"/>
    <dgm:cxn modelId="{8D80F3F1-3D0F-4B16-80BA-D61771A2D021}" type="presParOf" srcId="{40B05E38-9407-4D8A-80FE-B7E3F2D6CDE8}" destId="{B359304B-AD36-43CB-B902-904F531887AB}" srcOrd="7" destOrd="0" presId="urn:microsoft.com/office/officeart/2005/8/layout/list1"/>
    <dgm:cxn modelId="{E87412A6-5969-4850-BDDC-AA8CB75674B5}" type="presParOf" srcId="{40B05E38-9407-4D8A-80FE-B7E3F2D6CDE8}" destId="{5A7A4D59-FFAE-4857-B179-7816C0CD2440}" srcOrd="8" destOrd="0" presId="urn:microsoft.com/office/officeart/2005/8/layout/list1"/>
    <dgm:cxn modelId="{E9DED7FA-8007-43C1-A450-63313ABF3898}" type="presParOf" srcId="{5A7A4D59-FFAE-4857-B179-7816C0CD2440}" destId="{10126ACC-17D2-4BE9-94FC-9A02E31BE0F4}" srcOrd="0" destOrd="0" presId="urn:microsoft.com/office/officeart/2005/8/layout/list1"/>
    <dgm:cxn modelId="{DFF8FE4B-E680-477B-BBCB-FC42F9E255AC}" type="presParOf" srcId="{5A7A4D59-FFAE-4857-B179-7816C0CD2440}" destId="{D0929FF8-3DE3-4A9E-9E05-1F1108C66617}" srcOrd="1" destOrd="0" presId="urn:microsoft.com/office/officeart/2005/8/layout/list1"/>
    <dgm:cxn modelId="{CC67EBD8-002C-4EB1-8022-270D8E227CA8}" type="presParOf" srcId="{40B05E38-9407-4D8A-80FE-B7E3F2D6CDE8}" destId="{5D033EB8-8076-4F68-9E17-86BBCFC3E2FC}" srcOrd="9" destOrd="0" presId="urn:microsoft.com/office/officeart/2005/8/layout/list1"/>
    <dgm:cxn modelId="{CBB22659-6CA3-423A-ADE1-6DAF1BA02FF6}" type="presParOf" srcId="{40B05E38-9407-4D8A-80FE-B7E3F2D6CDE8}" destId="{6EAD69D4-91EA-401B-84A8-4E25E17112DE}" srcOrd="10" destOrd="0" presId="urn:microsoft.com/office/officeart/2005/8/layout/list1"/>
    <dgm:cxn modelId="{80BC1145-AE76-482C-A75F-2E502C0DB72B}" type="presParOf" srcId="{40B05E38-9407-4D8A-80FE-B7E3F2D6CDE8}" destId="{CE4DC12F-133F-46DB-B3F0-99D25F67E47C}" srcOrd="11" destOrd="0" presId="urn:microsoft.com/office/officeart/2005/8/layout/list1"/>
    <dgm:cxn modelId="{EFB9FC5B-500A-43D0-94EE-30991EE4857F}" type="presParOf" srcId="{40B05E38-9407-4D8A-80FE-B7E3F2D6CDE8}" destId="{2EAB05FD-62E4-400B-AB6C-C944A20F508E}" srcOrd="12" destOrd="0" presId="urn:microsoft.com/office/officeart/2005/8/layout/list1"/>
    <dgm:cxn modelId="{F69D345D-982F-4B44-A818-408C0A264ABA}" type="presParOf" srcId="{2EAB05FD-62E4-400B-AB6C-C944A20F508E}" destId="{7317B0B9-949A-4C76-B86F-85E22F9CADF1}" srcOrd="0" destOrd="0" presId="urn:microsoft.com/office/officeart/2005/8/layout/list1"/>
    <dgm:cxn modelId="{2E1CC2EC-CB2B-4827-AF54-6761182A7B5F}" type="presParOf" srcId="{2EAB05FD-62E4-400B-AB6C-C944A20F508E}" destId="{5E7EE393-9C74-4296-B1EA-9D6E95B55471}" srcOrd="1" destOrd="0" presId="urn:microsoft.com/office/officeart/2005/8/layout/list1"/>
    <dgm:cxn modelId="{A6B6CF0E-0993-453B-9A56-E3E56755C2B9}" type="presParOf" srcId="{40B05E38-9407-4D8A-80FE-B7E3F2D6CDE8}" destId="{99CBC1A5-FC5A-484F-ABB9-D1FE672B0FB8}" srcOrd="13" destOrd="0" presId="urn:microsoft.com/office/officeart/2005/8/layout/list1"/>
    <dgm:cxn modelId="{34ACFAC9-6653-4569-ABEB-1D5CB883CC6B}" type="presParOf" srcId="{40B05E38-9407-4D8A-80FE-B7E3F2D6CDE8}" destId="{8803F967-4507-49D3-A9B8-A87318BD5CC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167D6-B557-4CD2-B4C2-DD6D9D8F509A}">
      <dsp:nvSpPr>
        <dsp:cNvPr id="0" name=""/>
        <dsp:cNvSpPr/>
      </dsp:nvSpPr>
      <dsp:spPr>
        <a:xfrm>
          <a:off x="0" y="830770"/>
          <a:ext cx="650516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B37714-EFE4-426D-91BA-6227F011D9D7}">
      <dsp:nvSpPr>
        <dsp:cNvPr id="0" name=""/>
        <dsp:cNvSpPr/>
      </dsp:nvSpPr>
      <dsp:spPr>
        <a:xfrm>
          <a:off x="325258" y="565090"/>
          <a:ext cx="3030978"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116" tIns="0" rIns="172116" bIns="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chemeClr val="tx1"/>
              </a:solidFill>
              <a:effectLst>
                <a:outerShdw blurRad="38100" dist="38100" dir="2700000" algn="tl">
                  <a:srgbClr val="000000">
                    <a:alpha val="43137"/>
                  </a:srgbClr>
                </a:outerShdw>
              </a:effectLst>
            </a:rPr>
            <a:t>基于传媒的教学思想</a:t>
          </a:r>
          <a:endParaRPr lang="zh-CN" altLang="en-US" sz="1800" b="1" kern="1200" dirty="0">
            <a:solidFill>
              <a:schemeClr val="tx1"/>
            </a:solidFill>
            <a:effectLst>
              <a:outerShdw blurRad="38100" dist="38100" dir="2700000" algn="tl">
                <a:srgbClr val="000000">
                  <a:alpha val="43137"/>
                </a:srgbClr>
              </a:outerShdw>
            </a:effectLst>
          </a:endParaRPr>
        </a:p>
      </dsp:txBody>
      <dsp:txXfrm>
        <a:off x="351197" y="591029"/>
        <a:ext cx="2979100" cy="479482"/>
      </dsp:txXfrm>
    </dsp:sp>
    <dsp:sp modelId="{A5FA2A79-32D2-42F7-BC07-6F7CC2DE95AA}">
      <dsp:nvSpPr>
        <dsp:cNvPr id="0" name=""/>
        <dsp:cNvSpPr/>
      </dsp:nvSpPr>
      <dsp:spPr>
        <a:xfrm>
          <a:off x="0" y="1647250"/>
          <a:ext cx="650516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11562B-8806-48A5-B8BB-6EB778D07327}">
      <dsp:nvSpPr>
        <dsp:cNvPr id="0" name=""/>
        <dsp:cNvSpPr/>
      </dsp:nvSpPr>
      <dsp:spPr>
        <a:xfrm>
          <a:off x="314458" y="1381571"/>
          <a:ext cx="61854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116" tIns="0" rIns="172116" bIns="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chemeClr val="tx1"/>
              </a:solidFill>
              <a:effectLst>
                <a:outerShdw blurRad="38100" dist="38100" dir="2700000" algn="tl">
                  <a:srgbClr val="000000">
                    <a:alpha val="43137"/>
                  </a:srgbClr>
                </a:outerShdw>
              </a:effectLst>
            </a:rPr>
            <a:t>适合互联网和移动互联的阅读习惯，资源和学习者活动</a:t>
          </a:r>
          <a:endParaRPr lang="zh-CN" altLang="en-US" sz="1800" b="1" kern="1200" dirty="0">
            <a:solidFill>
              <a:schemeClr val="tx1"/>
            </a:solidFill>
            <a:effectLst>
              <a:outerShdw blurRad="38100" dist="38100" dir="2700000" algn="tl">
                <a:srgbClr val="000000">
                  <a:alpha val="43137"/>
                </a:srgbClr>
              </a:outerShdw>
            </a:effectLst>
          </a:endParaRPr>
        </a:p>
      </dsp:txBody>
      <dsp:txXfrm>
        <a:off x="340397" y="1407510"/>
        <a:ext cx="6133614" cy="479482"/>
      </dsp:txXfrm>
    </dsp:sp>
    <dsp:sp modelId="{6EAD69D4-91EA-401B-84A8-4E25E17112DE}">
      <dsp:nvSpPr>
        <dsp:cNvPr id="0" name=""/>
        <dsp:cNvSpPr/>
      </dsp:nvSpPr>
      <dsp:spPr>
        <a:xfrm>
          <a:off x="0" y="2463730"/>
          <a:ext cx="650516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29FF8-3DE3-4A9E-9E05-1F1108C66617}">
      <dsp:nvSpPr>
        <dsp:cNvPr id="0" name=""/>
        <dsp:cNvSpPr/>
      </dsp:nvSpPr>
      <dsp:spPr>
        <a:xfrm>
          <a:off x="325258" y="2198051"/>
          <a:ext cx="4553617"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116" tIns="0" rIns="172116" bIns="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rgbClr val="C00000"/>
              </a:solidFill>
              <a:effectLst>
                <a:outerShdw blurRad="38100" dist="38100" dir="2700000" algn="tl">
                  <a:srgbClr val="000000">
                    <a:alpha val="43137"/>
                  </a:srgbClr>
                </a:outerShdw>
              </a:effectLst>
            </a:rPr>
            <a:t>由教师引导、督促与管理的学习过程</a:t>
          </a:r>
          <a:endParaRPr lang="zh-CN" altLang="en-US" sz="1800" b="1" kern="1200" dirty="0">
            <a:solidFill>
              <a:srgbClr val="C00000"/>
            </a:solidFill>
            <a:effectLst>
              <a:outerShdw blurRad="38100" dist="38100" dir="2700000" algn="tl">
                <a:srgbClr val="000000">
                  <a:alpha val="43137"/>
                </a:srgbClr>
              </a:outerShdw>
            </a:effectLst>
          </a:endParaRPr>
        </a:p>
      </dsp:txBody>
      <dsp:txXfrm>
        <a:off x="351197" y="2223990"/>
        <a:ext cx="4501739" cy="479482"/>
      </dsp:txXfrm>
    </dsp:sp>
    <dsp:sp modelId="{8803F967-4507-49D3-A9B8-A87318BD5CC8}">
      <dsp:nvSpPr>
        <dsp:cNvPr id="0" name=""/>
        <dsp:cNvSpPr/>
      </dsp:nvSpPr>
      <dsp:spPr>
        <a:xfrm>
          <a:off x="0" y="3280211"/>
          <a:ext cx="650516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7EE393-9C74-4296-B1EA-9D6E95B55471}">
      <dsp:nvSpPr>
        <dsp:cNvPr id="0" name=""/>
        <dsp:cNvSpPr/>
      </dsp:nvSpPr>
      <dsp:spPr>
        <a:xfrm>
          <a:off x="325258" y="3014531"/>
          <a:ext cx="4553617"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116" tIns="0" rIns="172116" bIns="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chemeClr val="tx1"/>
              </a:solidFill>
              <a:effectLst>
                <a:outerShdw blurRad="38100" dist="38100" dir="2700000" algn="tl">
                  <a:srgbClr val="000000">
                    <a:alpha val="43137"/>
                  </a:srgbClr>
                </a:outerShdw>
              </a:effectLst>
            </a:rPr>
            <a:t>主动学习带来的成就感和自我价值提升</a:t>
          </a:r>
          <a:endParaRPr lang="zh-CN" altLang="en-US" sz="1800" b="1" kern="1200" dirty="0">
            <a:solidFill>
              <a:schemeClr val="tx1"/>
            </a:solidFill>
            <a:effectLst>
              <a:outerShdw blurRad="38100" dist="38100" dir="2700000" algn="tl">
                <a:srgbClr val="000000">
                  <a:alpha val="43137"/>
                </a:srgbClr>
              </a:outerShdw>
            </a:effectLst>
          </a:endParaRPr>
        </a:p>
      </dsp:txBody>
      <dsp:txXfrm>
        <a:off x="351197" y="3040470"/>
        <a:ext cx="4501739"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167D6-B557-4CD2-B4C2-DD6D9D8F509A}">
      <dsp:nvSpPr>
        <dsp:cNvPr id="0" name=""/>
        <dsp:cNvSpPr/>
      </dsp:nvSpPr>
      <dsp:spPr>
        <a:xfrm>
          <a:off x="0" y="884068"/>
          <a:ext cx="680288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B37714-EFE4-426D-91BA-6227F011D9D7}">
      <dsp:nvSpPr>
        <dsp:cNvPr id="0" name=""/>
        <dsp:cNvSpPr/>
      </dsp:nvSpPr>
      <dsp:spPr>
        <a:xfrm>
          <a:off x="340144" y="618388"/>
          <a:ext cx="43692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993" tIns="0" rIns="179993" bIns="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chemeClr val="tx1"/>
              </a:solidFill>
              <a:effectLst>
                <a:outerShdw blurRad="38100" dist="38100" dir="2700000" algn="tl">
                  <a:srgbClr val="000000">
                    <a:alpha val="43137"/>
                  </a:srgbClr>
                </a:outerShdw>
              </a:effectLst>
            </a:rPr>
            <a:t>充分放大为人师表的成就感</a:t>
          </a:r>
          <a:endParaRPr lang="zh-CN" altLang="en-US" sz="1800" b="1" kern="1200" dirty="0">
            <a:solidFill>
              <a:schemeClr val="tx1"/>
            </a:solidFill>
            <a:effectLst>
              <a:outerShdw blurRad="38100" dist="38100" dir="2700000" algn="tl">
                <a:srgbClr val="000000">
                  <a:alpha val="43137"/>
                </a:srgbClr>
              </a:outerShdw>
            </a:effectLst>
          </a:endParaRPr>
        </a:p>
      </dsp:txBody>
      <dsp:txXfrm>
        <a:off x="366083" y="644327"/>
        <a:ext cx="4317414" cy="479482"/>
      </dsp:txXfrm>
    </dsp:sp>
    <dsp:sp modelId="{A5FA2A79-32D2-42F7-BC07-6F7CC2DE95AA}">
      <dsp:nvSpPr>
        <dsp:cNvPr id="0" name=""/>
        <dsp:cNvSpPr/>
      </dsp:nvSpPr>
      <dsp:spPr>
        <a:xfrm>
          <a:off x="0" y="1700548"/>
          <a:ext cx="680288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11562B-8806-48A5-B8BB-6EB778D07327}">
      <dsp:nvSpPr>
        <dsp:cNvPr id="0" name=""/>
        <dsp:cNvSpPr/>
      </dsp:nvSpPr>
      <dsp:spPr>
        <a:xfrm>
          <a:off x="328850" y="1434868"/>
          <a:ext cx="6468574"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993" tIns="0" rIns="179993" bIns="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chemeClr val="tx1"/>
              </a:solidFill>
              <a:effectLst>
                <a:outerShdw blurRad="38100" dist="38100" dir="2700000" algn="tl">
                  <a:srgbClr val="000000">
                    <a:alpha val="43137"/>
                  </a:srgbClr>
                </a:outerShdw>
              </a:effectLst>
            </a:rPr>
            <a:t>互联网产品的教研数据为老师提供了一个全新的视角</a:t>
          </a:r>
          <a:endParaRPr lang="zh-CN" altLang="en-US" sz="1800" b="1" kern="1200" dirty="0">
            <a:solidFill>
              <a:schemeClr val="tx1"/>
            </a:solidFill>
            <a:effectLst>
              <a:outerShdw blurRad="38100" dist="38100" dir="2700000" algn="tl">
                <a:srgbClr val="000000">
                  <a:alpha val="43137"/>
                </a:srgbClr>
              </a:outerShdw>
            </a:effectLst>
          </a:endParaRPr>
        </a:p>
      </dsp:txBody>
      <dsp:txXfrm>
        <a:off x="354789" y="1460807"/>
        <a:ext cx="6416696" cy="479482"/>
      </dsp:txXfrm>
    </dsp:sp>
    <dsp:sp modelId="{6EAD69D4-91EA-401B-84A8-4E25E17112DE}">
      <dsp:nvSpPr>
        <dsp:cNvPr id="0" name=""/>
        <dsp:cNvSpPr/>
      </dsp:nvSpPr>
      <dsp:spPr>
        <a:xfrm>
          <a:off x="0" y="2517028"/>
          <a:ext cx="680288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29FF8-3DE3-4A9E-9E05-1F1108C66617}">
      <dsp:nvSpPr>
        <dsp:cNvPr id="0" name=""/>
        <dsp:cNvSpPr/>
      </dsp:nvSpPr>
      <dsp:spPr>
        <a:xfrm>
          <a:off x="351358" y="2241300"/>
          <a:ext cx="476201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993" tIns="0" rIns="179993" bIns="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chemeClr val="tx1"/>
              </a:solidFill>
              <a:effectLst>
                <a:outerShdw blurRad="38100" dist="38100" dir="2700000" algn="tl">
                  <a:srgbClr val="000000">
                    <a:alpha val="43137"/>
                  </a:srgbClr>
                </a:outerShdw>
              </a:effectLst>
            </a:rPr>
            <a:t>校内、校际间的教学分享得到广大教师认可</a:t>
          </a:r>
          <a:endParaRPr lang="zh-CN" altLang="en-US" sz="1800" b="1" kern="1200" dirty="0">
            <a:solidFill>
              <a:schemeClr val="tx1"/>
            </a:solidFill>
            <a:effectLst>
              <a:outerShdw blurRad="38100" dist="38100" dir="2700000" algn="tl">
                <a:srgbClr val="000000">
                  <a:alpha val="43137"/>
                </a:srgbClr>
              </a:outerShdw>
            </a:effectLst>
          </a:endParaRPr>
        </a:p>
      </dsp:txBody>
      <dsp:txXfrm>
        <a:off x="377297" y="2267239"/>
        <a:ext cx="4710138" cy="479482"/>
      </dsp:txXfrm>
    </dsp:sp>
    <dsp:sp modelId="{8803F967-4507-49D3-A9B8-A87318BD5CC8}">
      <dsp:nvSpPr>
        <dsp:cNvPr id="0" name=""/>
        <dsp:cNvSpPr/>
      </dsp:nvSpPr>
      <dsp:spPr>
        <a:xfrm>
          <a:off x="0" y="3333508"/>
          <a:ext cx="680288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7EE393-9C74-4296-B1EA-9D6E95B55471}">
      <dsp:nvSpPr>
        <dsp:cNvPr id="0" name=""/>
        <dsp:cNvSpPr/>
      </dsp:nvSpPr>
      <dsp:spPr>
        <a:xfrm>
          <a:off x="323867" y="3067828"/>
          <a:ext cx="647734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993" tIns="0" rIns="179993" bIns="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chemeClr val="tx1"/>
              </a:solidFill>
              <a:effectLst>
                <a:outerShdw blurRad="38100" dist="38100" dir="2700000" algn="tl">
                  <a:srgbClr val="000000">
                    <a:alpha val="43137"/>
                  </a:srgbClr>
                </a:outerShdw>
              </a:effectLst>
            </a:rPr>
            <a:t>当教改称为高等学校的主旋律，在线课程是重要的解决方案</a:t>
          </a:r>
          <a:endParaRPr lang="zh-CN" altLang="en-US" sz="1800" b="1" kern="1200" dirty="0">
            <a:solidFill>
              <a:schemeClr val="tx1"/>
            </a:solidFill>
            <a:effectLst>
              <a:outerShdw blurRad="38100" dist="38100" dir="2700000" algn="tl">
                <a:srgbClr val="000000">
                  <a:alpha val="43137"/>
                </a:srgbClr>
              </a:outerShdw>
            </a:effectLst>
          </a:endParaRPr>
        </a:p>
      </dsp:txBody>
      <dsp:txXfrm>
        <a:off x="349806" y="3093767"/>
        <a:ext cx="6425467"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charset="-122"/>
              </a:defRPr>
            </a:lvl1pPr>
          </a:lstStyle>
          <a:p>
            <a:pPr>
              <a:defRPr/>
            </a:pPr>
            <a:fld id="{F72A4F30-B5EB-48C9-AA1E-B654610767EE}" type="datetimeFigureOut">
              <a:rPr lang="zh-CN" altLang="en-US"/>
              <a:pPr>
                <a:defRPr/>
              </a:pPr>
              <a:t>2015/10/21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charset="-122"/>
              </a:defRPr>
            </a:lvl1pPr>
          </a:lstStyle>
          <a:p>
            <a:pPr>
              <a:defRPr/>
            </a:pPr>
            <a:fld id="{E0AAA7DE-37D3-47AE-B649-8E032F14301E}" type="slidenum">
              <a:rPr lang="zh-CN" altLang="en-US"/>
              <a:pPr>
                <a:defRPr/>
              </a:pPr>
              <a:t>‹#›</a:t>
            </a:fld>
            <a:endParaRPr lang="zh-CN" altLang="en-US"/>
          </a:p>
        </p:txBody>
      </p:sp>
    </p:spTree>
    <p:extLst>
      <p:ext uri="{BB962C8B-B14F-4D97-AF65-F5344CB8AC3E}">
        <p14:creationId xmlns:p14="http://schemas.microsoft.com/office/powerpoint/2010/main" val="2526548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但是，过了不到一年，即</a:t>
            </a:r>
            <a:r>
              <a:rPr lang="en-US" altLang="zh-CN" dirty="0" smtClean="0"/>
              <a:t>2014</a:t>
            </a:r>
            <a:r>
              <a:rPr lang="zh-CN" altLang="en-US" dirty="0" smtClean="0"/>
              <a:t>年</a:t>
            </a:r>
            <a:r>
              <a:rPr lang="en-US" altLang="zh-CN" dirty="0" smtClean="0"/>
              <a:t>5</a:t>
            </a:r>
            <a:r>
              <a:rPr lang="zh-CN" altLang="en-US" dirty="0" smtClean="0"/>
              <a:t>月</a:t>
            </a:r>
            <a:r>
              <a:rPr lang="en-US" altLang="zh-CN" dirty="0" smtClean="0"/>
              <a:t>8</a:t>
            </a:r>
            <a:r>
              <a:rPr lang="zh-CN" altLang="en-US" dirty="0" smtClean="0"/>
              <a:t>日，我所在的团队</a:t>
            </a:r>
            <a:r>
              <a:rPr lang="en-US" altLang="zh-CN" dirty="0" smtClean="0"/>
              <a:t>——</a:t>
            </a:r>
            <a:r>
              <a:rPr lang="zh-CN" altLang="en-US" dirty="0" smtClean="0"/>
              <a:t>爱课程网（应该算是国家队吧），就开通了</a:t>
            </a:r>
            <a:r>
              <a:rPr lang="en-US" altLang="zh-CN" dirty="0" smtClean="0"/>
              <a:t>《</a:t>
            </a:r>
            <a:r>
              <a:rPr lang="zh-CN" altLang="en-US" dirty="0" smtClean="0"/>
              <a:t>中国大学</a:t>
            </a:r>
            <a:r>
              <a:rPr lang="en-US" altLang="zh-CN" dirty="0" smtClean="0"/>
              <a:t>MOOC》</a:t>
            </a:r>
            <a:r>
              <a:rPr lang="zh-CN" altLang="en-US" dirty="0" smtClean="0"/>
              <a:t>平台</a:t>
            </a:r>
            <a:endParaRPr lang="zh-CN" altLang="en-US" dirty="0"/>
          </a:p>
        </p:txBody>
      </p:sp>
      <p:sp>
        <p:nvSpPr>
          <p:cNvPr id="4" name="灯片编号占位符 3"/>
          <p:cNvSpPr>
            <a:spLocks noGrp="1"/>
          </p:cNvSpPr>
          <p:nvPr>
            <p:ph type="sldNum" sz="quarter" idx="10"/>
          </p:nvPr>
        </p:nvSpPr>
        <p:spPr/>
        <p:txBody>
          <a:bodyPr/>
          <a:lstStyle/>
          <a:p>
            <a:pPr>
              <a:defRPr/>
            </a:pPr>
            <a:fld id="{E0AAA7DE-37D3-47AE-B649-8E032F14301E}" type="slidenum">
              <a:rPr lang="zh-CN" altLang="en-US" smtClean="0"/>
              <a:pPr>
                <a:defRPr/>
              </a:pPr>
              <a:t>6</a:t>
            </a:fld>
            <a:endParaRPr lang="zh-CN" altLang="en-US"/>
          </a:p>
        </p:txBody>
      </p:sp>
    </p:spTree>
    <p:extLst>
      <p:ext uri="{BB962C8B-B14F-4D97-AF65-F5344CB8AC3E}">
        <p14:creationId xmlns:p14="http://schemas.microsoft.com/office/powerpoint/2010/main" val="3502680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0AAA7DE-37D3-47AE-B649-8E032F14301E}" type="slidenum">
              <a:rPr lang="zh-CN" altLang="en-US" smtClean="0"/>
              <a:pPr>
                <a:defRPr/>
              </a:pPr>
              <a:t>35</a:t>
            </a:fld>
            <a:endParaRPr lang="zh-CN" altLang="en-US"/>
          </a:p>
        </p:txBody>
      </p:sp>
    </p:spTree>
    <p:extLst>
      <p:ext uri="{BB962C8B-B14F-4D97-AF65-F5344CB8AC3E}">
        <p14:creationId xmlns:p14="http://schemas.microsoft.com/office/powerpoint/2010/main" val="297744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0AAA7DE-37D3-47AE-B649-8E032F14301E}" type="slidenum">
              <a:rPr lang="zh-CN" altLang="en-US" smtClean="0"/>
              <a:pPr>
                <a:defRPr/>
              </a:pPr>
              <a:t>36</a:t>
            </a:fld>
            <a:endParaRPr lang="zh-CN" altLang="en-US"/>
          </a:p>
        </p:txBody>
      </p:sp>
    </p:spTree>
    <p:extLst>
      <p:ext uri="{BB962C8B-B14F-4D97-AF65-F5344CB8AC3E}">
        <p14:creationId xmlns:p14="http://schemas.microsoft.com/office/powerpoint/2010/main" val="2245643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0AAA7DE-37D3-47AE-B649-8E032F14301E}" type="slidenum">
              <a:rPr lang="zh-CN" altLang="en-US" smtClean="0"/>
              <a:pPr>
                <a:defRPr/>
              </a:pPr>
              <a:t>41</a:t>
            </a:fld>
            <a:endParaRPr lang="zh-CN" altLang="en-US"/>
          </a:p>
        </p:txBody>
      </p:sp>
    </p:spTree>
    <p:extLst>
      <p:ext uri="{BB962C8B-B14F-4D97-AF65-F5344CB8AC3E}">
        <p14:creationId xmlns:p14="http://schemas.microsoft.com/office/powerpoint/2010/main" val="302023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截至</a:t>
            </a:r>
            <a:r>
              <a:rPr lang="en-US" altLang="zh-CN" dirty="0" smtClean="0"/>
              <a:t>2015</a:t>
            </a:r>
            <a:r>
              <a:rPr lang="zh-CN" altLang="en-US" dirty="0" smtClean="0"/>
              <a:t>年</a:t>
            </a:r>
            <a:r>
              <a:rPr lang="en-US" altLang="zh-CN" dirty="0" smtClean="0"/>
              <a:t>9</a:t>
            </a:r>
            <a:r>
              <a:rPr lang="zh-CN" altLang="en-US" dirty="0" smtClean="0"/>
              <a:t>月底，</a:t>
            </a:r>
            <a:r>
              <a:rPr lang="en-US" altLang="zh-CN" dirty="0" smtClean="0"/>
              <a:t>17</a:t>
            </a:r>
            <a:r>
              <a:rPr lang="zh-CN" altLang="en-US" dirty="0" smtClean="0"/>
              <a:t>个月的时间，</a:t>
            </a:r>
            <a:r>
              <a:rPr lang="en-US" altLang="zh-CN" dirty="0" smtClean="0"/>
              <a:t>《</a:t>
            </a:r>
            <a:r>
              <a:rPr lang="zh-CN" altLang="en-US" dirty="0" smtClean="0"/>
              <a:t>中国大学</a:t>
            </a:r>
            <a:r>
              <a:rPr lang="en-US" altLang="zh-CN" dirty="0" smtClean="0"/>
              <a:t>MOOC》</a:t>
            </a:r>
            <a:r>
              <a:rPr lang="zh-CN" altLang="en-US" dirty="0" smtClean="0"/>
              <a:t>的数据长得不错，应该可以算为国内排名第一的公共</a:t>
            </a:r>
            <a:r>
              <a:rPr lang="en-US" altLang="zh-CN" dirty="0" smtClean="0"/>
              <a:t>MOOC</a:t>
            </a:r>
            <a:r>
              <a:rPr lang="zh-CN" altLang="en-US" dirty="0" smtClean="0"/>
              <a:t>平台。特别要说明的是，</a:t>
            </a:r>
            <a:r>
              <a:rPr lang="en-US" altLang="zh-CN" dirty="0" smtClean="0"/>
              <a:t>《</a:t>
            </a:r>
            <a:r>
              <a:rPr lang="zh-CN" altLang="en-US" dirty="0" smtClean="0"/>
              <a:t>中</a:t>
            </a:r>
            <a:r>
              <a:rPr lang="en-US" altLang="zh-CN" dirty="0" smtClean="0"/>
              <a:t>M》</a:t>
            </a:r>
            <a:r>
              <a:rPr lang="zh-CN" altLang="en-US" dirty="0" smtClean="0"/>
              <a:t>的</a:t>
            </a:r>
            <a:r>
              <a:rPr lang="en-US" altLang="zh-CN" dirty="0" smtClean="0"/>
              <a:t>APP</a:t>
            </a:r>
            <a:r>
              <a:rPr lang="zh-CN" altLang="en-US" dirty="0" smtClean="0"/>
              <a:t>在</a:t>
            </a:r>
            <a:r>
              <a:rPr lang="en-US" altLang="zh-CN" dirty="0" err="1" smtClean="0"/>
              <a:t>applestore</a:t>
            </a:r>
            <a:r>
              <a:rPr lang="zh-CN" altLang="en-US" dirty="0" smtClean="0"/>
              <a:t>的教育类产品中经常可以保持在前三名的水平上，曾被评为“最美</a:t>
            </a:r>
            <a:r>
              <a:rPr lang="en-US" altLang="zh-CN" dirty="0" smtClean="0"/>
              <a:t>APP</a:t>
            </a:r>
            <a:r>
              <a:rPr lang="zh-CN" altLang="en-US" dirty="0" smtClean="0"/>
              <a:t>”。目前开始的</a:t>
            </a:r>
            <a:r>
              <a:rPr lang="en-US" altLang="zh-CN" dirty="0" smtClean="0"/>
              <a:t>2015</a:t>
            </a:r>
            <a:r>
              <a:rPr lang="zh-CN" altLang="en-US" dirty="0" smtClean="0"/>
              <a:t>秋季学期，是我们运行的第四个学期，我预期，到年底，我们的数据将有近</a:t>
            </a:r>
            <a:r>
              <a:rPr lang="en-US" altLang="zh-CN" dirty="0" smtClean="0"/>
              <a:t>50%</a:t>
            </a:r>
            <a:r>
              <a:rPr lang="zh-CN" altLang="en-US" dirty="0" smtClean="0"/>
              <a:t>的增长。</a:t>
            </a:r>
            <a:endParaRPr lang="en-US" altLang="zh-CN" dirty="0" smtClean="0"/>
          </a:p>
          <a:p>
            <a:endParaRPr lang="en-US" altLang="zh-CN" dirty="0" smtClean="0"/>
          </a:p>
          <a:p>
            <a:r>
              <a:rPr lang="zh-CN" altLang="en-US" dirty="0" smtClean="0"/>
              <a:t>中</a:t>
            </a:r>
            <a:r>
              <a:rPr lang="en-US" altLang="zh-CN" dirty="0" smtClean="0"/>
              <a:t>M</a:t>
            </a:r>
            <a:r>
              <a:rPr lang="zh-CN" altLang="en-US" dirty="0" smtClean="0"/>
              <a:t>的学习者画像告诉我们超过半数的学习者，年龄集中在</a:t>
            </a:r>
            <a:r>
              <a:rPr lang="en-US" altLang="zh-CN" dirty="0" smtClean="0"/>
              <a:t>19~26</a:t>
            </a:r>
            <a:r>
              <a:rPr lang="zh-CN" altLang="en-US" dirty="0" smtClean="0"/>
              <a:t>岁，基本属于在校生的范畴。这和大多数的</a:t>
            </a:r>
            <a:r>
              <a:rPr lang="en-US" altLang="zh-CN" dirty="0" smtClean="0"/>
              <a:t>MOOC</a:t>
            </a:r>
            <a:r>
              <a:rPr lang="zh-CN" altLang="en-US" dirty="0" smtClean="0"/>
              <a:t>网站存在差异，但这确实我们最希望的。因为中</a:t>
            </a:r>
            <a:r>
              <a:rPr lang="en-US" altLang="zh-CN" dirty="0" smtClean="0"/>
              <a:t>M</a:t>
            </a:r>
            <a:r>
              <a:rPr lang="zh-CN" altLang="en-US" dirty="0" smtClean="0"/>
              <a:t>的目标恰恰是服务高等学校的课堂教学。</a:t>
            </a:r>
            <a:endParaRPr lang="en-US" altLang="zh-CN" dirty="0" smtClean="0"/>
          </a:p>
          <a:p>
            <a:endParaRPr lang="en-US" altLang="zh-CN" dirty="0" smtClean="0"/>
          </a:p>
          <a:p>
            <a:r>
              <a:rPr lang="zh-CN" altLang="en-US" dirty="0" smtClean="0"/>
              <a:t>但是，随着</a:t>
            </a:r>
            <a:r>
              <a:rPr lang="en-US" altLang="zh-CN" dirty="0" smtClean="0"/>
              <a:t>MOOC</a:t>
            </a:r>
            <a:r>
              <a:rPr lang="zh-CN" altLang="en-US" dirty="0" smtClean="0"/>
              <a:t>不断发展，到</a:t>
            </a:r>
            <a:r>
              <a:rPr lang="en-US" altLang="zh-CN" dirty="0" smtClean="0"/>
              <a:t>2015</a:t>
            </a:r>
            <a:r>
              <a:rPr lang="zh-CN" altLang="en-US" dirty="0" smtClean="0"/>
              <a:t>年全球已经进入了冷静期。于是我也不禁蛋蛋地忧桑。</a:t>
            </a:r>
            <a:endParaRPr lang="zh-CN" altLang="en-US" dirty="0"/>
          </a:p>
        </p:txBody>
      </p:sp>
      <p:sp>
        <p:nvSpPr>
          <p:cNvPr id="4" name="灯片编号占位符 3"/>
          <p:cNvSpPr>
            <a:spLocks noGrp="1"/>
          </p:cNvSpPr>
          <p:nvPr>
            <p:ph type="sldNum" sz="quarter" idx="10"/>
          </p:nvPr>
        </p:nvSpPr>
        <p:spPr/>
        <p:txBody>
          <a:bodyPr/>
          <a:lstStyle/>
          <a:p>
            <a:pPr>
              <a:defRPr/>
            </a:pPr>
            <a:fld id="{E0AAA7DE-37D3-47AE-B649-8E032F14301E}" type="slidenum">
              <a:rPr lang="zh-CN" altLang="en-US" smtClean="0"/>
              <a:pPr>
                <a:defRPr/>
              </a:pPr>
              <a:t>7</a:t>
            </a:fld>
            <a:endParaRPr lang="zh-CN" altLang="en-US"/>
          </a:p>
        </p:txBody>
      </p:sp>
    </p:spTree>
    <p:extLst>
      <p:ext uri="{BB962C8B-B14F-4D97-AF65-F5344CB8AC3E}">
        <p14:creationId xmlns:p14="http://schemas.microsoft.com/office/powerpoint/2010/main" val="194899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a:ln/>
        </p:spPr>
      </p:sp>
      <p:sp>
        <p:nvSpPr>
          <p:cNvPr id="819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r>
              <a:rPr lang="zh-CN" altLang="en-US" sz="1600" b="1" dirty="0" smtClean="0"/>
              <a:t>站在学习者的角度上考虑，我觉得这四点至关重要。</a:t>
            </a:r>
            <a:endParaRPr lang="en-US" altLang="zh-CN" sz="1600" b="1" dirty="0" smtClean="0"/>
          </a:p>
          <a:p>
            <a:r>
              <a:rPr lang="zh-CN" altLang="en-US" sz="1600" b="1" dirty="0" smtClean="0"/>
              <a:t>　　</a:t>
            </a:r>
            <a:r>
              <a:rPr lang="en-US" altLang="zh-CN" sz="1600" b="1" dirty="0" smtClean="0"/>
              <a:t>MOOC</a:t>
            </a:r>
            <a:r>
              <a:rPr lang="zh-CN" altLang="en-US" sz="1600" b="1" dirty="0" smtClean="0"/>
              <a:t>的传播起源于媒体的思维，其实早在</a:t>
            </a:r>
            <a:r>
              <a:rPr lang="en-US" altLang="zh-CN" sz="1600" b="1" dirty="0" smtClean="0"/>
              <a:t>OCW</a:t>
            </a:r>
            <a:r>
              <a:rPr lang="zh-CN" altLang="en-US" sz="1600" b="1" dirty="0" smtClean="0"/>
              <a:t>和名校公开课就是这种思维。那句耳熟能详的话就是：全世界劳动人民都能享受顶级名校的教育。但是，顶级名校没错，但他的教学内容却不是顶级名校学生学的，是专门给劳动人民学的。这就是传媒的价值和力量。</a:t>
            </a:r>
            <a:endParaRPr lang="en-US" altLang="zh-CN" sz="1600" b="1" dirty="0" smtClean="0"/>
          </a:p>
          <a:p>
            <a:r>
              <a:rPr lang="zh-CN" altLang="en-US" sz="1600" b="1" dirty="0" smtClean="0"/>
              <a:t>　　</a:t>
            </a:r>
            <a:r>
              <a:rPr lang="en-US" altLang="zh-CN" sz="1600" b="1" dirty="0" smtClean="0"/>
              <a:t>04</a:t>
            </a:r>
            <a:r>
              <a:rPr lang="zh-CN" altLang="en-US" sz="1600" b="1" dirty="0" smtClean="0"/>
              <a:t>年我开始从事互联网教育，研究的第一个专题，就是“阅读习惯”。当时全球业内人士还相对悲观，不幸的是，</a:t>
            </a:r>
            <a:r>
              <a:rPr lang="en-US" altLang="zh-CN" sz="1600" b="1" dirty="0" smtClean="0"/>
              <a:t>06</a:t>
            </a:r>
            <a:r>
              <a:rPr lang="zh-CN" altLang="en-US" sz="1600" b="1" dirty="0" smtClean="0"/>
              <a:t>年水果手机的出现，迅速改变了公众的阅读习惯。但互联网特别是移动互联对于阅读的负面影响也铺面而来，浅层阅读、碎片阅读、标题党式的阅读，简而言之，不求甚解的快速阅读。不管是科学还是媚俗，ＭＯＯＣ的碎片化知识点结构，适应了当下的阅读习惯。</a:t>
            </a:r>
            <a:endParaRPr lang="en-US" altLang="zh-CN" sz="1600" b="1" dirty="0" smtClean="0"/>
          </a:p>
          <a:p>
            <a:r>
              <a:rPr lang="zh-CN" altLang="en-US" sz="1600" b="1" dirty="0" smtClean="0"/>
              <a:t>　　曾几何时，不论是网院还是我们曾经的精品课程，我们做的实际上是课程教学资源，而不是课程教学活动。教师游离于教学过程，那种散养、放养式的教学效果，在国内无异于掩耳盗铃。中</a:t>
            </a:r>
            <a:r>
              <a:rPr lang="en-US" altLang="zh-CN" sz="1600" b="1" dirty="0" smtClean="0"/>
              <a:t>M</a:t>
            </a:r>
            <a:r>
              <a:rPr lang="zh-CN" altLang="en-US" sz="1600" b="1" dirty="0" smtClean="0"/>
              <a:t>的教师是伟大的，学生们给予他们的认可，甚至高于他们母校的老师。</a:t>
            </a:r>
            <a:endParaRPr lang="en-US" altLang="zh-CN" sz="1600" b="1" dirty="0" smtClean="0"/>
          </a:p>
          <a:p>
            <a:r>
              <a:rPr lang="zh-CN" altLang="en-US" sz="1600" b="1" dirty="0" smtClean="0"/>
              <a:t>　　ＭＯＯＣ是好老师教好学生，好学生不是学霸，但肯定不是学渣，是那些想学的学生（不管水平如何）。ＭＯＯＣ的学习者有主观的故意，而课程给予了他们这些肯定，如证书。这种体验甚至优于他们在学校学习的感受。</a:t>
            </a:r>
          </a:p>
        </p:txBody>
      </p:sp>
      <p:sp>
        <p:nvSpPr>
          <p:cNvPr id="819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CC6975D-AF8B-421E-B91B-D090F85A59B2}" type="slidenum">
              <a:rPr lang="zh-CN" altLang="en-US" smtClean="0">
                <a:latin typeface="Arial" pitchFamily="34" charset="0"/>
              </a:rPr>
              <a:pPr>
                <a:spcBef>
                  <a:spcPct val="0"/>
                </a:spcBef>
              </a:pPr>
              <a:t>9</a:t>
            </a:fld>
            <a:endParaRPr lang="en-US" altLang="zh-CN" smtClean="0">
              <a:latin typeface="Arial" pitchFamily="34" charset="0"/>
            </a:endParaRPr>
          </a:p>
        </p:txBody>
      </p:sp>
    </p:spTree>
    <p:extLst>
      <p:ext uri="{BB962C8B-B14F-4D97-AF65-F5344CB8AC3E}">
        <p14:creationId xmlns:p14="http://schemas.microsoft.com/office/powerpoint/2010/main" val="406301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a:ln/>
        </p:spPr>
      </p:sp>
      <p:sp>
        <p:nvSpPr>
          <p:cNvPr id="819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r>
              <a:rPr lang="zh-CN" altLang="en-US" sz="1600" b="1" dirty="0" smtClean="0"/>
              <a:t>站在教师的角度上考虑，我觉得也有四点值得关注。</a:t>
            </a:r>
            <a:endParaRPr lang="en-US" altLang="zh-CN" sz="1600" b="1" dirty="0" smtClean="0"/>
          </a:p>
          <a:p>
            <a:r>
              <a:rPr lang="zh-CN" altLang="en-US" sz="1600" b="1" dirty="0" smtClean="0"/>
              <a:t>　　还是那句话，</a:t>
            </a:r>
            <a:r>
              <a:rPr lang="en-US" altLang="zh-CN" sz="1600" b="1" dirty="0" smtClean="0"/>
              <a:t>MOOC</a:t>
            </a:r>
            <a:r>
              <a:rPr lang="zh-CN" altLang="en-US" sz="1600" b="1" dirty="0" smtClean="0"/>
              <a:t>是好老师教好学生。好老师在意的是以桃李满天下为主旨的个人价值。有个快退休的老师，我帮她算过，她一生教了</a:t>
            </a:r>
            <a:r>
              <a:rPr lang="en-US" altLang="zh-CN" sz="1600" b="1" dirty="0" smtClean="0"/>
              <a:t>8000</a:t>
            </a:r>
            <a:r>
              <a:rPr lang="zh-CN" altLang="en-US" sz="1600" b="1" dirty="0" smtClean="0"/>
              <a:t>多学生，但她在中</a:t>
            </a:r>
            <a:r>
              <a:rPr lang="en-US" altLang="zh-CN" sz="1600" b="1" dirty="0" smtClean="0"/>
              <a:t>M</a:t>
            </a:r>
            <a:r>
              <a:rPr lang="zh-CN" altLang="en-US" sz="1600" b="1" dirty="0" smtClean="0"/>
              <a:t>第一次开课，一学期的选课人数就超过</a:t>
            </a:r>
            <a:r>
              <a:rPr lang="en-US" altLang="zh-CN" sz="1600" b="1" dirty="0" smtClean="0"/>
              <a:t>16000</a:t>
            </a:r>
            <a:r>
              <a:rPr lang="zh-CN" altLang="en-US" sz="1600" b="1" dirty="0" smtClean="0"/>
              <a:t>人，这就是互联网的力量。</a:t>
            </a:r>
            <a:endParaRPr lang="en-US" altLang="zh-CN" sz="1600" b="1" dirty="0" smtClean="0"/>
          </a:p>
          <a:p>
            <a:r>
              <a:rPr lang="zh-CN" altLang="en-US" sz="1600" b="1" dirty="0" smtClean="0"/>
              <a:t>　　我们必须承认，大数据确实对针对性教学带来便利。当然，我这里谈到的大数据，不是传媒价值或选题价值的大数据，诸如：性别、地域、行业、上网时间等等。而是学习过程长得行为数据分析。比如，一个著名的教授，在课程开设一个学期后，根据实际教学情况，在第二个学期开设时，果断在各个教学单元里，增加了“小白章节”，给那些基础相对薄弱的孩子“专用”。</a:t>
            </a:r>
            <a:endParaRPr lang="en-US" altLang="zh-CN" sz="1600" b="1" dirty="0" smtClean="0"/>
          </a:p>
          <a:p>
            <a:r>
              <a:rPr lang="zh-CN" altLang="en-US" sz="1600" b="1" dirty="0" smtClean="0"/>
              <a:t>　　不管出于那种考虑，教学成果的分享，比其他成果的分享来的更纯粹。</a:t>
            </a:r>
            <a:endParaRPr lang="en-US" altLang="zh-CN" sz="1600" b="1" dirty="0" smtClean="0"/>
          </a:p>
          <a:p>
            <a:r>
              <a:rPr lang="zh-CN" altLang="en-US" sz="1600" b="1" dirty="0" smtClean="0"/>
              <a:t>　　教改的关键词是“减学时”，注意，是减课堂学时。当减内容变成减学时的代名词时，教改的意义荡然无存。而以ＭＯＯＣ为代表的在线课程，可以有效的解决这一难题。或许这后两条是学校和教师重视在线课程的一个重要原因。</a:t>
            </a:r>
            <a:endParaRPr lang="en-US" altLang="zh-CN" sz="1600" b="1" dirty="0" smtClean="0"/>
          </a:p>
          <a:p>
            <a:r>
              <a:rPr lang="zh-CN" altLang="en-US" sz="1600" b="1" dirty="0" smtClean="0"/>
              <a:t>　　在这里，我必须说明一点，这一轮对ＭＯＯＣ的重视，和以往课程建设最大的区别，就是很多大学的大校长重视ＭＯＯＣ。</a:t>
            </a:r>
          </a:p>
        </p:txBody>
      </p:sp>
      <p:sp>
        <p:nvSpPr>
          <p:cNvPr id="819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CC6975D-AF8B-421E-B91B-D090F85A59B2}" type="slidenum">
              <a:rPr lang="zh-CN" altLang="en-US" smtClean="0">
                <a:latin typeface="Arial" pitchFamily="34" charset="0"/>
              </a:rPr>
              <a:pPr>
                <a:spcBef>
                  <a:spcPct val="0"/>
                </a:spcBef>
              </a:pPr>
              <a:t>10</a:t>
            </a:fld>
            <a:endParaRPr lang="en-US" altLang="zh-CN" smtClean="0">
              <a:latin typeface="Arial" pitchFamily="34" charset="0"/>
            </a:endParaRPr>
          </a:p>
        </p:txBody>
      </p:sp>
    </p:spTree>
    <p:extLst>
      <p:ext uri="{BB962C8B-B14F-4D97-AF65-F5344CB8AC3E}">
        <p14:creationId xmlns:p14="http://schemas.microsoft.com/office/powerpoint/2010/main" val="2775908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0AAA7DE-37D3-47AE-B649-8E032F14301E}" type="slidenum">
              <a:rPr lang="zh-CN" altLang="en-US" smtClean="0"/>
              <a:pPr>
                <a:defRPr/>
              </a:pPr>
              <a:t>12</a:t>
            </a:fld>
            <a:endParaRPr lang="zh-CN" altLang="en-US"/>
          </a:p>
        </p:txBody>
      </p:sp>
    </p:spTree>
    <p:extLst>
      <p:ext uri="{BB962C8B-B14F-4D97-AF65-F5344CB8AC3E}">
        <p14:creationId xmlns:p14="http://schemas.microsoft.com/office/powerpoint/2010/main" val="425044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a:ln/>
        </p:spPr>
      </p:sp>
      <p:sp>
        <p:nvSpPr>
          <p:cNvPr id="8294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b="1" smtClean="0"/>
          </a:p>
        </p:txBody>
      </p:sp>
      <p:sp>
        <p:nvSpPr>
          <p:cNvPr id="829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zh-CN" altLang="en-US" b="0" smtClean="0"/>
              <a:t>
            </a:t>
            </a:r>
            <a:fld id="{A2C559B2-547E-42EE-A8FE-A93A5C39D4B8}" type="slidenum">
              <a:rPr lang="zh-CN" altLang="zh-CN" b="0" smtClean="0"/>
              <a:pPr/>
              <a:t>23</a:t>
            </a:fld>
            <a:r>
              <a:rPr lang="zh-CN" altLang="zh-CN" b="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a:ln/>
        </p:spPr>
      </p:sp>
      <p:sp>
        <p:nvSpPr>
          <p:cNvPr id="849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2" pitchFamily="18" charset="2"/>
              <a:buNone/>
            </a:pPr>
            <a:r>
              <a:rPr lang="zh-CN" altLang="en-US" sz="1600" b="1" smtClean="0"/>
              <a:t>始终排名头两位的课</a:t>
            </a:r>
            <a:endParaRPr lang="en-US" altLang="zh-CN" sz="1600" b="1" smtClean="0"/>
          </a:p>
          <a:p>
            <a:pPr eaLnBrk="1" hangingPunct="1">
              <a:buFont typeface="Wingdings 2" pitchFamily="18" charset="2"/>
              <a:buNone/>
            </a:pPr>
            <a:r>
              <a:rPr lang="zh-CN" altLang="en-US" sz="1600" b="1" smtClean="0"/>
              <a:t>开好一门课程，不是采用信息技术越多、制作费用越高的课程就一定质量越好。</a:t>
            </a:r>
            <a:endParaRPr lang="en-US" altLang="zh-CN" sz="1600" b="1" smtClean="0"/>
          </a:p>
          <a:p>
            <a:pPr eaLnBrk="1" hangingPunct="1">
              <a:buFont typeface="Wingdings 2" pitchFamily="18" charset="2"/>
              <a:buNone/>
            </a:pPr>
            <a:r>
              <a:rPr lang="en-US" altLang="zh-CN" sz="1600" b="1" smtClean="0"/>
              <a:t>——</a:t>
            </a:r>
            <a:r>
              <a:rPr lang="zh-CN" altLang="en-US" sz="1600" b="1" smtClean="0"/>
              <a:t>要做好一门课，除了拍摄和制作，课程的定位、前期的设计和后期的使用、维护甚至更为重要。</a:t>
            </a:r>
            <a:endParaRPr lang="en-US" altLang="zh-CN" sz="1600" b="1" smtClean="0"/>
          </a:p>
          <a:p>
            <a:endParaRPr lang="zh-CN" altLang="en-US" sz="1600" smtClean="0"/>
          </a:p>
        </p:txBody>
      </p:sp>
      <p:sp>
        <p:nvSpPr>
          <p:cNvPr id="8499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8C97A22B-C6B6-4235-9B8A-0F3DFBFB43BB}" type="slidenum">
              <a:rPr lang="zh-CN" altLang="en-US" b="0" smtClean="0"/>
              <a:pPr/>
              <a:t>25</a:t>
            </a:fld>
            <a:endParaRPr lang="en-US" altLang="zh-CN" b="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从爱课程网</a:t>
            </a:r>
            <a:r>
              <a:rPr lang="en-US" altLang="zh-CN" smtClean="0"/>
              <a:t>MOOC</a:t>
            </a:r>
            <a:r>
              <a:rPr lang="zh-CN" altLang="en-US" smtClean="0"/>
              <a:t>课程建设</a:t>
            </a:r>
            <a:endParaRPr lang="en-US" altLang="zh-CN" smtClean="0"/>
          </a:p>
          <a:p>
            <a:endParaRPr lang="en-US" altLang="zh-CN" smtClean="0"/>
          </a:p>
          <a:p>
            <a:r>
              <a:rPr lang="zh-CN" altLang="en-US" smtClean="0"/>
              <a:t>演示文稿，也就是老师上课时的</a:t>
            </a:r>
            <a:r>
              <a:rPr lang="en-US" altLang="zh-CN" smtClean="0"/>
              <a:t>PPT</a:t>
            </a:r>
            <a:r>
              <a:rPr lang="zh-CN" altLang="en-US" smtClean="0"/>
              <a:t>或板书，为了避免转码产生的样式问题，统一要求</a:t>
            </a:r>
            <a:r>
              <a:rPr lang="en-US" altLang="zh-CN" smtClean="0"/>
              <a:t>PDF</a:t>
            </a:r>
            <a:r>
              <a:rPr lang="zh-CN" altLang="en-US" smtClean="0"/>
              <a:t>格式，如果</a:t>
            </a:r>
            <a:r>
              <a:rPr lang="en-US" altLang="zh-CN" smtClean="0"/>
              <a:t>PPT</a:t>
            </a:r>
            <a:r>
              <a:rPr lang="zh-CN" altLang="en-US" smtClean="0"/>
              <a:t>中有动画效果，需要自己处理</a:t>
            </a:r>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F97509D-8355-41BE-8960-23E560689464}" type="slidenum">
              <a:rPr lang="zh-CN" altLang="en-US">
                <a:latin typeface="Arial" panose="020B0604020202020204" pitchFamily="34" charset="0"/>
              </a:rPr>
              <a:pPr eaLnBrk="1" hangingPunct="1">
                <a:spcBef>
                  <a:spcPct val="0"/>
                </a:spcBef>
              </a:pPr>
              <a:t>31</a:t>
            </a:fld>
            <a:endParaRPr lang="zh-CN" altLang="en-US">
              <a:latin typeface="Arial" panose="020B0604020202020204" pitchFamily="34" charset="0"/>
            </a:endParaRPr>
          </a:p>
        </p:txBody>
      </p:sp>
    </p:spTree>
    <p:extLst>
      <p:ext uri="{BB962C8B-B14F-4D97-AF65-F5344CB8AC3E}">
        <p14:creationId xmlns:p14="http://schemas.microsoft.com/office/powerpoint/2010/main" val="487018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0AAA7DE-37D3-47AE-B649-8E032F14301E}" type="slidenum">
              <a:rPr lang="zh-CN" altLang="en-US" smtClean="0"/>
              <a:pPr>
                <a:defRPr/>
              </a:pPr>
              <a:t>34</a:t>
            </a:fld>
            <a:endParaRPr lang="zh-CN" altLang="en-US"/>
          </a:p>
        </p:txBody>
      </p:sp>
    </p:spTree>
    <p:extLst>
      <p:ext uri="{BB962C8B-B14F-4D97-AF65-F5344CB8AC3E}">
        <p14:creationId xmlns:p14="http://schemas.microsoft.com/office/powerpoint/2010/main" val="2226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050251D7-6DEE-4426-A6A2-9E80AE4F3792}" type="slidenum">
              <a:rPr lang="en-US" altLang="zh-CN"/>
              <a:pPr>
                <a:defRPr/>
              </a:pPr>
              <a:t>‹#›</a:t>
            </a:fld>
            <a:endParaRPr lang="en-US" altLang="zh-CN"/>
          </a:p>
        </p:txBody>
      </p:sp>
    </p:spTree>
    <p:extLst>
      <p:ext uri="{BB962C8B-B14F-4D97-AF65-F5344CB8AC3E}">
        <p14:creationId xmlns:p14="http://schemas.microsoft.com/office/powerpoint/2010/main" val="120885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443722-F538-4189-9870-3964099C26B8}" type="slidenum">
              <a:rPr lang="en-US" altLang="zh-CN"/>
              <a:pPr>
                <a:defRPr/>
              </a:pPr>
              <a:t>‹#›</a:t>
            </a:fld>
            <a:endParaRPr lang="en-US" altLang="zh-CN"/>
          </a:p>
        </p:txBody>
      </p:sp>
    </p:spTree>
    <p:extLst>
      <p:ext uri="{BB962C8B-B14F-4D97-AF65-F5344CB8AC3E}">
        <p14:creationId xmlns:p14="http://schemas.microsoft.com/office/powerpoint/2010/main" val="1728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2150B4EC-454E-46E4-8A46-04264574CCDC}" type="slidenum">
              <a:rPr lang="en-US" altLang="zh-CN"/>
              <a:pPr>
                <a:defRPr/>
              </a:pPr>
              <a:t>‹#›</a:t>
            </a:fld>
            <a:endParaRPr lang="en-US" altLang="zh-CN"/>
          </a:p>
        </p:txBody>
      </p:sp>
    </p:spTree>
    <p:extLst>
      <p:ext uri="{BB962C8B-B14F-4D97-AF65-F5344CB8AC3E}">
        <p14:creationId xmlns:p14="http://schemas.microsoft.com/office/powerpoint/2010/main" val="153421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06"/>
            <a:ext cx="9144000" cy="5133488"/>
          </a:xfrm>
          <a:prstGeom prst="rect">
            <a:avLst/>
          </a:prstGeom>
        </p:spPr>
      </p:pic>
      <p:sp>
        <p:nvSpPr>
          <p:cNvPr id="2" name="标题 1"/>
          <p:cNvSpPr>
            <a:spLocks noGrp="1"/>
          </p:cNvSpPr>
          <p:nvPr>
            <p:ph type="title"/>
          </p:nvPr>
        </p:nvSpPr>
        <p:spPr>
          <a:xfrm>
            <a:off x="250825" y="230188"/>
            <a:ext cx="4130675" cy="449262"/>
          </a:xfrm>
        </p:spPr>
        <p:txBody>
          <a:bodyPr/>
          <a:lstStyle>
            <a:lvl1pPr algn="l">
              <a:defRPr sz="2400">
                <a:solidFill>
                  <a:schemeClr val="bg1"/>
                </a:solidFill>
                <a:latin typeface="华文行楷" pitchFamily="2" charset="-122"/>
                <a:ea typeface="华文行楷" pitchFamily="2"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44475" y="955410"/>
            <a:ext cx="7924800" cy="3624262"/>
          </a:xfrm>
        </p:spPr>
        <p:txBody>
          <a:bodyPr/>
          <a:lstStyle>
            <a:lvl1pPr>
              <a:defRPr sz="2800" b="0">
                <a:solidFill>
                  <a:schemeClr val="bg1"/>
                </a:solidFill>
                <a:effectLst>
                  <a:outerShdw blurRad="38100" dist="38100" dir="2700000" algn="tl">
                    <a:srgbClr val="000000">
                      <a:alpha val="43137"/>
                    </a:srgbClr>
                  </a:outerShdw>
                </a:effectLst>
                <a:latin typeface="楷体" pitchFamily="49" charset="-122"/>
                <a:ea typeface="楷体" pitchFamily="49" charset="-122"/>
              </a:defRPr>
            </a:lvl1pPr>
            <a:lvl2pPr>
              <a:defRPr sz="2400">
                <a:solidFill>
                  <a:schemeClr val="bg1"/>
                </a:solidFill>
                <a:latin typeface="楷体" pitchFamily="49" charset="-122"/>
                <a:ea typeface="楷体" pitchFamily="49" charset="-122"/>
              </a:defRPr>
            </a:lvl2pPr>
            <a:lvl3pPr>
              <a:buClr>
                <a:srgbClr val="FFFF00"/>
              </a:buClr>
              <a:defRPr sz="2000">
                <a:solidFill>
                  <a:schemeClr val="bg1"/>
                </a:solidFill>
                <a:latin typeface="楷体" pitchFamily="49" charset="-122"/>
                <a:ea typeface="楷体" pitchFamily="49" charset="-122"/>
              </a:defRPr>
            </a:lvl3pPr>
            <a:lvl4pPr marL="1371600" indent="0">
              <a:buNone/>
              <a:defRPr>
                <a:solidFill>
                  <a:schemeClr val="bg1"/>
                </a:solidFill>
                <a:latin typeface="华文行楷" pitchFamily="2" charset="-122"/>
                <a:ea typeface="华文行楷" pitchFamily="2" charset="-122"/>
              </a:defRPr>
            </a:lvl4pPr>
            <a:lvl5pPr marL="1828800" indent="0">
              <a:buNone/>
              <a:defRPr>
                <a:solidFill>
                  <a:schemeClr val="bg1"/>
                </a:solidFill>
                <a:latin typeface="华文行楷" pitchFamily="2" charset="-122"/>
                <a:ea typeface="华文行楷" pitchFamily="2"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6" name="Rectangle 6"/>
          <p:cNvSpPr>
            <a:spLocks noGrp="1" noChangeArrowheads="1"/>
          </p:cNvSpPr>
          <p:nvPr>
            <p:ph type="sldNum" sz="quarter" idx="12"/>
          </p:nvPr>
        </p:nvSpPr>
        <p:spPr>
          <a:xfrm>
            <a:off x="8699500" y="4734719"/>
            <a:ext cx="400050" cy="357188"/>
          </a:xfrm>
          <a:ln/>
        </p:spPr>
        <p:txBody>
          <a:bodyPr/>
          <a:lstStyle>
            <a:lvl1pPr>
              <a:defRPr/>
            </a:lvl1pPr>
          </a:lstStyle>
          <a:p>
            <a:pPr>
              <a:defRPr/>
            </a:pPr>
            <a:fld id="{71AF5E2A-8EEA-42D9-989B-9B4DFCA5EE7B}" type="slidenum">
              <a:rPr lang="en-US" altLang="zh-CN"/>
              <a:pPr>
                <a:defRPr/>
              </a:pPr>
              <a:t>‹#›</a:t>
            </a:fld>
            <a:endParaRPr lang="en-US" altLang="zh-CN"/>
          </a:p>
        </p:txBody>
      </p:sp>
    </p:spTree>
    <p:extLst>
      <p:ext uri="{BB962C8B-B14F-4D97-AF65-F5344CB8AC3E}">
        <p14:creationId xmlns:p14="http://schemas.microsoft.com/office/powerpoint/2010/main" val="151203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4CFF9B-D14A-4AF3-B172-246BC1D9D7E8}" type="slidenum">
              <a:rPr lang="en-US" altLang="zh-CN"/>
              <a:pPr>
                <a:defRPr/>
              </a:pPr>
              <a:t>‹#›</a:t>
            </a:fld>
            <a:endParaRPr lang="en-US" altLang="zh-CN"/>
          </a:p>
        </p:txBody>
      </p:sp>
    </p:spTree>
    <p:extLst>
      <p:ext uri="{BB962C8B-B14F-4D97-AF65-F5344CB8AC3E}">
        <p14:creationId xmlns:p14="http://schemas.microsoft.com/office/powerpoint/2010/main" val="11808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56B3A0F3-866B-4595-98FC-2A0F576D0417}" type="slidenum">
              <a:rPr lang="en-US" altLang="zh-CN"/>
              <a:pPr>
                <a:defRPr/>
              </a:pPr>
              <a:t>‹#›</a:t>
            </a:fld>
            <a:endParaRPr lang="en-US" altLang="zh-CN"/>
          </a:p>
        </p:txBody>
      </p:sp>
    </p:spTree>
    <p:extLst>
      <p:ext uri="{BB962C8B-B14F-4D97-AF65-F5344CB8AC3E}">
        <p14:creationId xmlns:p14="http://schemas.microsoft.com/office/powerpoint/2010/main" val="429265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BF88D426-5DCE-4DAD-96D6-3C56C72F6E81}" type="slidenum">
              <a:rPr lang="en-US" altLang="zh-CN"/>
              <a:pPr>
                <a:defRPr/>
              </a:pPr>
              <a:t>‹#›</a:t>
            </a:fld>
            <a:endParaRPr lang="en-US" altLang="zh-CN"/>
          </a:p>
        </p:txBody>
      </p:sp>
    </p:spTree>
    <p:extLst>
      <p:ext uri="{BB962C8B-B14F-4D97-AF65-F5344CB8AC3E}">
        <p14:creationId xmlns:p14="http://schemas.microsoft.com/office/powerpoint/2010/main" val="324215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2E623D80-C236-4D45-B6C7-B96D80127213}" type="slidenum">
              <a:rPr lang="en-US" altLang="zh-CN"/>
              <a:pPr>
                <a:defRPr/>
              </a:pPr>
              <a:t>‹#›</a:t>
            </a:fld>
            <a:endParaRPr lang="en-US" altLang="zh-CN"/>
          </a:p>
        </p:txBody>
      </p:sp>
    </p:spTree>
    <p:extLst>
      <p:ext uri="{BB962C8B-B14F-4D97-AF65-F5344CB8AC3E}">
        <p14:creationId xmlns:p14="http://schemas.microsoft.com/office/powerpoint/2010/main" val="342355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52" y="0"/>
            <a:ext cx="9157252" cy="5143500"/>
          </a:xfrm>
          <a:prstGeom prst="rect">
            <a:avLst/>
          </a:prstGeom>
        </p:spPr>
      </p:pic>
      <p:sp>
        <p:nvSpPr>
          <p:cNvPr id="2"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BA4375F6-0CFB-4BDD-9E94-B9DAAF5303B7}" type="slidenum">
              <a:rPr lang="en-US" altLang="zh-CN"/>
              <a:pPr>
                <a:defRPr/>
              </a:pPr>
              <a:t>‹#›</a:t>
            </a:fld>
            <a:endParaRPr lang="en-US" altLang="zh-CN"/>
          </a:p>
        </p:txBody>
      </p:sp>
    </p:spTree>
    <p:extLst>
      <p:ext uri="{BB962C8B-B14F-4D97-AF65-F5344CB8AC3E}">
        <p14:creationId xmlns:p14="http://schemas.microsoft.com/office/powerpoint/2010/main" val="29681827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6A2ABEE4-6434-4C2A-99C3-39A6DB46D67F}" type="slidenum">
              <a:rPr lang="en-US" altLang="zh-CN"/>
              <a:pPr>
                <a:defRPr/>
              </a:pPr>
              <a:t>‹#›</a:t>
            </a:fld>
            <a:endParaRPr lang="en-US" altLang="zh-CN"/>
          </a:p>
        </p:txBody>
      </p:sp>
    </p:spTree>
    <p:extLst>
      <p:ext uri="{BB962C8B-B14F-4D97-AF65-F5344CB8AC3E}">
        <p14:creationId xmlns:p14="http://schemas.microsoft.com/office/powerpoint/2010/main" val="214571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909F7D7B-1BBD-4796-9090-F7FA05B7A62F}" type="slidenum">
              <a:rPr lang="en-US" altLang="zh-CN"/>
              <a:pPr>
                <a:defRPr/>
              </a:pPr>
              <a:t>‹#›</a:t>
            </a:fld>
            <a:endParaRPr lang="en-US" altLang="zh-CN"/>
          </a:p>
        </p:txBody>
      </p:sp>
    </p:spTree>
    <p:extLst>
      <p:ext uri="{BB962C8B-B14F-4D97-AF65-F5344CB8AC3E}">
        <p14:creationId xmlns:p14="http://schemas.microsoft.com/office/powerpoint/2010/main" val="379591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宋体" charset="-122"/>
              </a:defRPr>
            </a:lvl1pPr>
          </a:lstStyle>
          <a:p>
            <a:pPr>
              <a:defRPr/>
            </a:pPr>
            <a:endParaRPr lang="zh-CN"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宋体"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宋体" charset="-122"/>
              </a:defRPr>
            </a:lvl1pPr>
          </a:lstStyle>
          <a:p>
            <a:pPr>
              <a:defRPr/>
            </a:pPr>
            <a:fld id="{413F779C-717C-46E9-86D9-737E4E94F83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emf"/><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image" Target="../media/image34.wmf"/></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image" Target="../media/image36.wmf"/><Relationship Id="rId4" Type="http://schemas.openxmlformats.org/officeDocument/2006/relationships/image" Target="../media/image34.wmf"/></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4.wmf"/><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5.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218" y="742298"/>
            <a:ext cx="7260321" cy="2077492"/>
          </a:xfrm>
          <a:prstGeom prst="rect">
            <a:avLst/>
          </a:prstGeom>
          <a:noFill/>
        </p:spPr>
        <p:txBody>
          <a:bodyPr wrap="none" rtlCol="0">
            <a:spAutoFit/>
          </a:bodyPr>
          <a:lstStyle/>
          <a:p>
            <a:pPr algn="just">
              <a:lnSpc>
                <a:spcPct val="150000"/>
              </a:lnSpc>
            </a:pPr>
            <a:r>
              <a:rPr lang="zh-CN" altLang="en-US" sz="54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从</a:t>
            </a:r>
            <a:r>
              <a:rPr lang="en-US" altLang="zh-CN" sz="48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MOOC</a:t>
            </a:r>
            <a:r>
              <a:rPr lang="zh-CN" altLang="en-US" sz="54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到</a:t>
            </a:r>
            <a:r>
              <a:rPr lang="en-US" altLang="zh-CN" sz="48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SPOC</a:t>
            </a:r>
          </a:p>
          <a:p>
            <a:pPr algn="just">
              <a:lnSpc>
                <a:spcPct val="150000"/>
              </a:lnSpc>
            </a:pPr>
            <a:r>
              <a:rPr lang="zh-CN" altLang="en-US" sz="32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en-US" altLang="zh-CN" sz="32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在线</a:t>
            </a:r>
            <a:r>
              <a:rPr lang="zh-CN" altLang="en-US" sz="3200"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开放</a:t>
            </a:r>
            <a:r>
              <a:rPr lang="zh-CN" altLang="en-US" sz="32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课程的建设与应用</a:t>
            </a:r>
            <a:endParaRPr lang="en-US" altLang="zh-CN" sz="32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5" name="TextBox 4"/>
          <p:cNvSpPr txBox="1"/>
          <p:nvPr/>
        </p:nvSpPr>
        <p:spPr>
          <a:xfrm>
            <a:off x="5476751" y="4190394"/>
            <a:ext cx="3647152" cy="923330"/>
          </a:xfrm>
          <a:prstGeom prst="rect">
            <a:avLst/>
          </a:prstGeom>
          <a:noFill/>
        </p:spPr>
        <p:txBody>
          <a:bodyPr wrap="none" rtlCol="0">
            <a:spAutoFit/>
          </a:bodyPr>
          <a:lstStyle/>
          <a:p>
            <a:pPr algn="r"/>
            <a:r>
              <a:rPr lang="zh-CN" altLang="en-US" dirty="0" smtClean="0">
                <a:solidFill>
                  <a:schemeClr val="bg1">
                    <a:lumMod val="95000"/>
                  </a:schemeClr>
                </a:solidFill>
                <a:latin typeface="华文新魏" panose="02010800040101010101" pitchFamily="2" charset="-122"/>
                <a:ea typeface="华文新魏" panose="02010800040101010101" pitchFamily="2" charset="-122"/>
              </a:rPr>
              <a:t>教育部全国高等学校教学研究中心</a:t>
            </a:r>
            <a:endParaRPr lang="en-US" altLang="zh-CN" dirty="0" smtClean="0">
              <a:solidFill>
                <a:schemeClr val="bg1">
                  <a:lumMod val="95000"/>
                </a:schemeClr>
              </a:solidFill>
              <a:latin typeface="华文新魏" panose="02010800040101010101" pitchFamily="2" charset="-122"/>
              <a:ea typeface="华文新魏" panose="02010800040101010101" pitchFamily="2" charset="-122"/>
            </a:endParaRPr>
          </a:p>
          <a:p>
            <a:pPr algn="r"/>
            <a:r>
              <a:rPr lang="zh-CN" altLang="en-US" dirty="0" smtClean="0">
                <a:solidFill>
                  <a:schemeClr val="bg1">
                    <a:lumMod val="95000"/>
                  </a:schemeClr>
                </a:solidFill>
                <a:latin typeface="华文新魏" panose="02010800040101010101" pitchFamily="2" charset="-122"/>
                <a:ea typeface="华文新魏" panose="02010800040101010101" pitchFamily="2" charset="-122"/>
              </a:rPr>
              <a:t>爱课程中心</a:t>
            </a:r>
            <a:endParaRPr lang="en-US" altLang="zh-CN" dirty="0" smtClean="0">
              <a:solidFill>
                <a:schemeClr val="bg1">
                  <a:lumMod val="95000"/>
                </a:schemeClr>
              </a:solidFill>
              <a:latin typeface="华文新魏" panose="02010800040101010101" pitchFamily="2" charset="-122"/>
              <a:ea typeface="华文新魏" panose="02010800040101010101" pitchFamily="2" charset="-122"/>
            </a:endParaRPr>
          </a:p>
          <a:p>
            <a:pPr algn="r"/>
            <a:r>
              <a:rPr lang="zh-CN" altLang="en-US" dirty="0" smtClean="0">
                <a:solidFill>
                  <a:schemeClr val="bg1">
                    <a:lumMod val="95000"/>
                  </a:schemeClr>
                </a:solidFill>
                <a:latin typeface="华文新魏" panose="02010800040101010101" pitchFamily="2" charset="-122"/>
                <a:ea typeface="华文新魏" panose="02010800040101010101" pitchFamily="2" charset="-122"/>
              </a:rPr>
              <a:t>成都</a:t>
            </a:r>
            <a:r>
              <a:rPr lang="en-US" altLang="zh-CN" dirty="0" smtClean="0">
                <a:solidFill>
                  <a:schemeClr val="bg1">
                    <a:lumMod val="95000"/>
                  </a:schemeClr>
                </a:solidFill>
                <a:latin typeface="华文新魏" panose="02010800040101010101" pitchFamily="2" charset="-122"/>
                <a:ea typeface="华文新魏" panose="02010800040101010101" pitchFamily="2" charset="-122"/>
              </a:rPr>
              <a:t>· </a:t>
            </a:r>
            <a:r>
              <a:rPr lang="en-US" altLang="zh-CN" dirty="0" smtClean="0">
                <a:solidFill>
                  <a:schemeClr val="bg1"/>
                </a:solidFill>
                <a:latin typeface="华文新魏" panose="02010800040101010101" pitchFamily="2" charset="-122"/>
                <a:ea typeface="华文新魏" panose="02010800040101010101" pitchFamily="2" charset="-122"/>
              </a:rPr>
              <a:t>2015</a:t>
            </a:r>
            <a:r>
              <a:rPr lang="zh-CN" altLang="en-US" dirty="0" smtClean="0">
                <a:solidFill>
                  <a:schemeClr val="bg1"/>
                </a:solidFill>
                <a:latin typeface="华文新魏" panose="02010800040101010101" pitchFamily="2" charset="-122"/>
                <a:ea typeface="华文新魏" panose="02010800040101010101" pitchFamily="2" charset="-122"/>
              </a:rPr>
              <a:t>年</a:t>
            </a:r>
            <a:r>
              <a:rPr lang="en-US" altLang="zh-CN" dirty="0" smtClean="0">
                <a:solidFill>
                  <a:schemeClr val="bg1"/>
                </a:solidFill>
                <a:latin typeface="华文新魏" panose="02010800040101010101" pitchFamily="2" charset="-122"/>
                <a:ea typeface="华文新魏" panose="02010800040101010101" pitchFamily="2" charset="-122"/>
              </a:rPr>
              <a:t>10</a:t>
            </a:r>
            <a:r>
              <a:rPr lang="zh-CN" altLang="en-US" dirty="0" smtClean="0">
                <a:solidFill>
                  <a:schemeClr val="bg1"/>
                </a:solidFill>
                <a:latin typeface="华文新魏" panose="02010800040101010101" pitchFamily="2" charset="-122"/>
                <a:ea typeface="华文新魏" panose="02010800040101010101" pitchFamily="2" charset="-122"/>
              </a:rPr>
              <a:t>月</a:t>
            </a:r>
            <a:r>
              <a:rPr lang="en-US" altLang="zh-CN" dirty="0" smtClean="0">
                <a:solidFill>
                  <a:schemeClr val="bg1"/>
                </a:solidFill>
                <a:latin typeface="华文新魏" panose="02010800040101010101" pitchFamily="2" charset="-122"/>
                <a:ea typeface="华文新魏" panose="02010800040101010101" pitchFamily="2" charset="-122"/>
              </a:rPr>
              <a:t>21</a:t>
            </a:r>
            <a:r>
              <a:rPr lang="zh-CN" altLang="en-US" dirty="0" smtClean="0">
                <a:solidFill>
                  <a:schemeClr val="bg1"/>
                </a:solidFill>
                <a:latin typeface="华文新魏" panose="02010800040101010101" pitchFamily="2" charset="-122"/>
                <a:ea typeface="华文新魏" panose="02010800040101010101" pitchFamily="2" charset="-122"/>
              </a:rPr>
              <a:t>日</a:t>
            </a:r>
            <a:endParaRPr lang="zh-CN" altLang="en-US" dirty="0">
              <a:solidFill>
                <a:schemeClr val="bg1"/>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054359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endParaRPr lang="en-US" altLang="zh-CN" smtClean="0">
              <a:solidFill>
                <a:schemeClr val="accent1"/>
              </a:solidFill>
              <a:ea typeface="宋体" pitchFamily="2" charset="-122"/>
            </a:endParaRPr>
          </a:p>
        </p:txBody>
      </p:sp>
      <p:graphicFrame>
        <p:nvGraphicFramePr>
          <p:cNvPr id="2" name="图示 1"/>
          <p:cNvGraphicFramePr/>
          <p:nvPr>
            <p:extLst/>
          </p:nvPr>
        </p:nvGraphicFramePr>
        <p:xfrm>
          <a:off x="1182173" y="442949"/>
          <a:ext cx="6802880" cy="4405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3401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230188"/>
            <a:ext cx="4654550" cy="449262"/>
          </a:xfrm>
        </p:spPr>
        <p:txBody>
          <a:bodyPr/>
          <a:lstStyle/>
          <a:p>
            <a:r>
              <a:rPr lang="zh-CN" altLang="en-US"/>
              <a:t>在线</a:t>
            </a:r>
            <a:r>
              <a:rPr lang="zh-CN" altLang="en-US" smtClean="0"/>
              <a:t>课程</a:t>
            </a:r>
            <a:r>
              <a:rPr lang="zh-CN" altLang="en-US" sz="3600" smtClean="0">
                <a:solidFill>
                  <a:srgbClr val="FFFF99"/>
                </a:solidFill>
              </a:rPr>
              <a:t> </a:t>
            </a:r>
            <a:r>
              <a:rPr lang="en-US" altLang="zh-CN"/>
              <a:t>—— </a:t>
            </a:r>
            <a:r>
              <a:rPr lang="zh-CN" altLang="en-US" smtClean="0"/>
              <a:t>主要特点</a:t>
            </a:r>
            <a:endParaRPr lang="zh-CN" altLang="en-US"/>
          </a:p>
        </p:txBody>
      </p:sp>
      <p:sp>
        <p:nvSpPr>
          <p:cNvPr id="3" name="内容占位符 2"/>
          <p:cNvSpPr>
            <a:spLocks noGrp="1"/>
          </p:cNvSpPr>
          <p:nvPr>
            <p:ph idx="1"/>
          </p:nvPr>
        </p:nvSpPr>
        <p:spPr>
          <a:xfrm>
            <a:off x="358774" y="955410"/>
            <a:ext cx="8404225" cy="3624262"/>
          </a:xfrm>
        </p:spPr>
        <p:txBody>
          <a:bodyPr/>
          <a:lstStyle/>
          <a:p>
            <a:r>
              <a:rPr lang="zh-CN" altLang="en-US" smtClean="0"/>
              <a:t>在线课程与之前网络课程最大的区别</a:t>
            </a:r>
            <a:endParaRPr lang="en-US" altLang="zh-CN" smtClean="0"/>
          </a:p>
          <a:p>
            <a:pPr lvl="1"/>
            <a:endParaRPr lang="en-US" altLang="zh-CN" smtClean="0"/>
          </a:p>
          <a:p>
            <a:pPr lvl="1"/>
            <a:r>
              <a:rPr lang="zh-CN" altLang="en-US" smtClean="0"/>
              <a:t>学生：从围观 到 </a:t>
            </a:r>
            <a:r>
              <a:rPr lang="zh-CN" altLang="en-US" smtClean="0">
                <a:solidFill>
                  <a:srgbClr val="FFFF99"/>
                </a:solidFill>
              </a:rPr>
              <a:t>参与</a:t>
            </a:r>
            <a:r>
              <a:rPr lang="zh-CN" altLang="en-US" smtClean="0"/>
              <a:t>教学活动并</a:t>
            </a:r>
            <a:r>
              <a:rPr lang="zh-CN" altLang="en-US" smtClean="0">
                <a:solidFill>
                  <a:srgbClr val="FFFF99"/>
                </a:solidFill>
              </a:rPr>
              <a:t>完成</a:t>
            </a:r>
            <a:r>
              <a:rPr lang="zh-CN" altLang="en-US" smtClean="0"/>
              <a:t>教学任务</a:t>
            </a:r>
            <a:endParaRPr lang="en-US" altLang="zh-CN" smtClean="0"/>
          </a:p>
          <a:p>
            <a:pPr lvl="1"/>
            <a:r>
              <a:rPr lang="zh-CN" altLang="en-US" smtClean="0"/>
              <a:t>教师：严格的教学进度，并在线组织教学活动</a:t>
            </a:r>
            <a:endParaRPr lang="en-US" altLang="zh-CN" smtClean="0"/>
          </a:p>
          <a:p>
            <a:pPr lvl="1"/>
            <a:r>
              <a:rPr lang="zh-CN" altLang="en-US" smtClean="0"/>
              <a:t>教学：在线教学或线上与课堂相结合地教学</a:t>
            </a:r>
            <a:endParaRPr lang="en-US" altLang="zh-CN"/>
          </a:p>
          <a:p>
            <a:pPr lvl="1"/>
            <a:r>
              <a:rPr lang="zh-CN" altLang="en-US" smtClean="0"/>
              <a:t>证书：学习证明，可支持课程认定或学分认定</a:t>
            </a:r>
            <a:endParaRPr lang="en-US" altLang="zh-CN" smtClean="0"/>
          </a:p>
          <a:p>
            <a:pPr lvl="1"/>
            <a:r>
              <a:rPr lang="zh-CN" altLang="en-US" smtClean="0"/>
              <a:t>技术：提供更丰富的学习行为记录和大数据分析</a:t>
            </a:r>
            <a:endParaRPr lang="en-US" altLang="zh-CN" smtClean="0"/>
          </a:p>
          <a:p>
            <a:pPr marL="457200" lvl="1" indent="0">
              <a:buNone/>
            </a:pPr>
            <a:endParaRPr lang="en-US" altLang="zh-CN" smtClean="0"/>
          </a:p>
          <a:p>
            <a:endParaRPr lang="zh-CN" altLang="en-US"/>
          </a:p>
        </p:txBody>
      </p:sp>
    </p:spTree>
    <p:extLst>
      <p:ext uri="{BB962C8B-B14F-4D97-AF65-F5344CB8AC3E}">
        <p14:creationId xmlns:p14="http://schemas.microsoft.com/office/powerpoint/2010/main" val="27453894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在线</a:t>
            </a:r>
            <a:r>
              <a:rPr lang="zh-CN" altLang="en-US" smtClean="0"/>
              <a:t>课程</a:t>
            </a:r>
            <a:r>
              <a:rPr lang="en-US" altLang="zh-CN" smtClean="0"/>
              <a:t>—— </a:t>
            </a:r>
            <a:r>
              <a:rPr lang="zh-CN" altLang="en-US" smtClean="0"/>
              <a:t>形成环境</a:t>
            </a:r>
            <a:endParaRPr lang="zh-CN" altLang="en-US"/>
          </a:p>
        </p:txBody>
      </p:sp>
      <p:sp>
        <p:nvSpPr>
          <p:cNvPr id="3" name="内容占位符 2"/>
          <p:cNvSpPr>
            <a:spLocks noGrp="1"/>
          </p:cNvSpPr>
          <p:nvPr>
            <p:ph idx="1"/>
          </p:nvPr>
        </p:nvSpPr>
        <p:spPr>
          <a:xfrm>
            <a:off x="244474" y="955410"/>
            <a:ext cx="8661401" cy="4041892"/>
          </a:xfrm>
        </p:spPr>
        <p:txBody>
          <a:bodyPr/>
          <a:lstStyle/>
          <a:p>
            <a:r>
              <a:rPr lang="zh-CN" altLang="zh-CN">
                <a:effectLst/>
              </a:rPr>
              <a:t>推动信息技术与教育教学深度融合，深化教育教学</a:t>
            </a:r>
            <a:r>
              <a:rPr lang="zh-CN" altLang="zh-CN" smtClean="0">
                <a:effectLst/>
              </a:rPr>
              <a:t>改革</a:t>
            </a:r>
            <a:endParaRPr lang="en-US" altLang="zh-CN" smtClean="0">
              <a:effectLst/>
            </a:endParaRPr>
          </a:p>
          <a:p>
            <a:pPr lvl="1"/>
            <a:r>
              <a:rPr lang="en-US" altLang="zh-CN" smtClean="0"/>
              <a:t>OCW — </a:t>
            </a:r>
            <a:r>
              <a:rPr lang="en-US" altLang="zh-CN" smtClean="0">
                <a:solidFill>
                  <a:srgbClr val="FFFF99"/>
                </a:solidFill>
              </a:rPr>
              <a:t>O</a:t>
            </a:r>
            <a:r>
              <a:rPr lang="en-US" altLang="zh-CN" smtClean="0"/>
              <a:t>pen </a:t>
            </a:r>
            <a:r>
              <a:rPr lang="en-US" altLang="zh-CN" smtClean="0">
                <a:solidFill>
                  <a:srgbClr val="FFFF99"/>
                </a:solidFill>
              </a:rPr>
              <a:t>C</a:t>
            </a:r>
            <a:r>
              <a:rPr lang="en-US" altLang="zh-CN" smtClean="0"/>
              <a:t>ourse</a:t>
            </a:r>
            <a:r>
              <a:rPr lang="en-US" altLang="zh-CN" smtClean="0">
                <a:solidFill>
                  <a:srgbClr val="FFFF99"/>
                </a:solidFill>
              </a:rPr>
              <a:t>W</a:t>
            </a:r>
            <a:r>
              <a:rPr lang="en-US" altLang="zh-CN" smtClean="0"/>
              <a:t>are</a:t>
            </a:r>
          </a:p>
          <a:p>
            <a:pPr lvl="1"/>
            <a:r>
              <a:rPr lang="en-US" altLang="zh-CN" smtClean="0"/>
              <a:t>MOOC — </a:t>
            </a:r>
            <a:r>
              <a:rPr lang="en-US" altLang="zh-CN" smtClean="0">
                <a:solidFill>
                  <a:srgbClr val="FFFF99"/>
                </a:solidFill>
              </a:rPr>
              <a:t>M</a:t>
            </a:r>
            <a:r>
              <a:rPr lang="en-US" altLang="zh-CN" smtClean="0"/>
              <a:t>assive</a:t>
            </a:r>
            <a:r>
              <a:rPr lang="en-US" altLang="zh-CN"/>
              <a:t>(</a:t>
            </a:r>
            <a:r>
              <a:rPr lang="zh-CN" altLang="en-US"/>
              <a:t>大规模的</a:t>
            </a:r>
            <a:r>
              <a:rPr lang="en-US" altLang="zh-CN" smtClean="0"/>
              <a:t>)</a:t>
            </a:r>
            <a:r>
              <a:rPr lang="en-US" altLang="zh-CN" smtClean="0">
                <a:solidFill>
                  <a:srgbClr val="FFFF99"/>
                </a:solidFill>
              </a:rPr>
              <a:t>O</a:t>
            </a:r>
            <a:r>
              <a:rPr lang="en-US" altLang="zh-CN" smtClean="0"/>
              <a:t>pen</a:t>
            </a:r>
            <a:r>
              <a:rPr lang="en-US" altLang="zh-CN"/>
              <a:t>(</a:t>
            </a:r>
            <a:r>
              <a:rPr lang="zh-CN" altLang="en-US"/>
              <a:t>开放的</a:t>
            </a:r>
            <a:r>
              <a:rPr lang="en-US" altLang="zh-CN" smtClean="0"/>
              <a:t>)</a:t>
            </a:r>
            <a:r>
              <a:rPr lang="en-US" altLang="zh-CN" smtClean="0">
                <a:solidFill>
                  <a:srgbClr val="FFFF99"/>
                </a:solidFill>
              </a:rPr>
              <a:t>O</a:t>
            </a:r>
            <a:r>
              <a:rPr lang="en-US" altLang="zh-CN" smtClean="0"/>
              <a:t>nline</a:t>
            </a:r>
            <a:r>
              <a:rPr lang="en-US" altLang="zh-CN"/>
              <a:t>(</a:t>
            </a:r>
            <a:r>
              <a:rPr lang="zh-CN" altLang="en-US" smtClean="0"/>
              <a:t>在线）</a:t>
            </a:r>
            <a:r>
              <a:rPr lang="en-US" altLang="zh-CN" smtClean="0">
                <a:solidFill>
                  <a:srgbClr val="FFFF99"/>
                </a:solidFill>
              </a:rPr>
              <a:t>C</a:t>
            </a:r>
            <a:r>
              <a:rPr lang="en-US" altLang="zh-CN" smtClean="0"/>
              <a:t>ourse</a:t>
            </a:r>
            <a:r>
              <a:rPr lang="en-US" altLang="zh-CN"/>
              <a:t>(</a:t>
            </a:r>
            <a:r>
              <a:rPr lang="zh-CN" altLang="en-US"/>
              <a:t>课程</a:t>
            </a:r>
            <a:r>
              <a:rPr lang="en-US" altLang="zh-CN" smtClean="0"/>
              <a:t>)</a:t>
            </a:r>
          </a:p>
          <a:p>
            <a:pPr lvl="1"/>
            <a:r>
              <a:rPr lang="zh-CN" altLang="en-US" smtClean="0"/>
              <a:t>微课 </a:t>
            </a:r>
            <a:r>
              <a:rPr lang="en-US" altLang="zh-CN" smtClean="0"/>
              <a:t>— </a:t>
            </a:r>
            <a:r>
              <a:rPr lang="zh-CN" altLang="en-US" smtClean="0"/>
              <a:t>源于</a:t>
            </a:r>
            <a:r>
              <a:rPr lang="en-US" altLang="zh-CN" smtClean="0">
                <a:solidFill>
                  <a:srgbClr val="FFFF99"/>
                </a:solidFill>
                <a:effectLst>
                  <a:outerShdw blurRad="38100" dist="38100" dir="2700000" algn="tl">
                    <a:srgbClr val="000000">
                      <a:alpha val="43137"/>
                    </a:srgbClr>
                  </a:outerShdw>
                </a:effectLst>
              </a:rPr>
              <a:t>TED</a:t>
            </a:r>
            <a:r>
              <a:rPr lang="zh-CN" altLang="en-US" smtClean="0"/>
              <a:t>（</a:t>
            </a:r>
            <a:r>
              <a:rPr lang="en-US" altLang="zh-CN" smtClean="0"/>
              <a:t>Technology Entertainment Design</a:t>
            </a:r>
            <a:r>
              <a:rPr lang="zh-CN" altLang="en-US" smtClean="0"/>
              <a:t>）</a:t>
            </a:r>
            <a:endParaRPr lang="en-US" altLang="zh-CN" smtClean="0"/>
          </a:p>
          <a:p>
            <a:pPr lvl="1"/>
            <a:r>
              <a:rPr lang="zh-CN" altLang="en-US" smtClean="0"/>
              <a:t>翻转课堂（</a:t>
            </a:r>
            <a:r>
              <a:rPr lang="en-US" altLang="zh-CN"/>
              <a:t>Flipped Class Model</a:t>
            </a:r>
            <a:r>
              <a:rPr lang="zh-CN" altLang="en-US" smtClean="0"/>
              <a:t>）</a:t>
            </a:r>
            <a:endParaRPr lang="en-US" altLang="zh-CN" smtClean="0"/>
          </a:p>
          <a:p>
            <a:pPr lvl="1"/>
            <a:endParaRPr lang="en-US" altLang="zh-CN"/>
          </a:p>
          <a:p>
            <a:pPr lvl="1"/>
            <a:r>
              <a:rPr lang="zh-CN" altLang="en-US" smtClean="0"/>
              <a:t>信息技术的发展，尤其是互联网技术和移动互联技术</a:t>
            </a:r>
            <a:endParaRPr lang="en-US" altLang="zh-CN" smtClean="0"/>
          </a:p>
          <a:p>
            <a:pPr lvl="1"/>
            <a:endParaRPr lang="en-US" altLang="zh-CN" smtClean="0"/>
          </a:p>
        </p:txBody>
      </p:sp>
    </p:spTree>
    <p:extLst>
      <p:ext uri="{BB962C8B-B14F-4D97-AF65-F5344CB8AC3E}">
        <p14:creationId xmlns:p14="http://schemas.microsoft.com/office/powerpoint/2010/main" val="38887540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494569" y="3590558"/>
            <a:ext cx="3627437" cy="86360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3" name="Rectangle 3"/>
          <p:cNvSpPr>
            <a:spLocks noChangeArrowheads="1"/>
          </p:cNvSpPr>
          <p:nvPr/>
        </p:nvSpPr>
        <p:spPr bwMode="auto">
          <a:xfrm>
            <a:off x="3029431" y="2641233"/>
            <a:ext cx="4105275" cy="86360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4" name="Rectangle 4"/>
          <p:cNvSpPr>
            <a:spLocks noChangeArrowheads="1"/>
          </p:cNvSpPr>
          <p:nvPr/>
        </p:nvSpPr>
        <p:spPr bwMode="auto">
          <a:xfrm>
            <a:off x="2524606" y="1717308"/>
            <a:ext cx="4608513" cy="86518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5" name="Rectangle 5"/>
          <p:cNvSpPr>
            <a:spLocks noChangeArrowheads="1"/>
          </p:cNvSpPr>
          <p:nvPr/>
        </p:nvSpPr>
        <p:spPr bwMode="auto">
          <a:xfrm>
            <a:off x="2019781" y="783858"/>
            <a:ext cx="5111750" cy="86518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6" name="Text Box 4"/>
          <p:cNvSpPr txBox="1">
            <a:spLocks noChangeArrowheads="1"/>
          </p:cNvSpPr>
          <p:nvPr/>
        </p:nvSpPr>
        <p:spPr bwMode="auto">
          <a:xfrm>
            <a:off x="3496156" y="3703270"/>
            <a:ext cx="3743325"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在线</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课程的教学应用模式</a:t>
            </a:r>
            <a:endPar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Text Box 16"/>
          <p:cNvSpPr txBox="1">
            <a:spLocks noChangeArrowheads="1"/>
          </p:cNvSpPr>
          <p:nvPr/>
        </p:nvSpPr>
        <p:spPr bwMode="auto">
          <a:xfrm>
            <a:off x="2559531" y="1791556"/>
            <a:ext cx="4573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smtClean="0">
                <a:latin typeface="微软雅黑" panose="020B0503020204020204" pitchFamily="34" charset="-122"/>
                <a:ea typeface="微软雅黑" panose="020B0503020204020204" pitchFamily="34" charset="-122"/>
              </a:rPr>
              <a:t>评价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适合中国高等教育的在线课程</a:t>
            </a:r>
            <a:r>
              <a:rPr lang="en-US" altLang="zh-CN" sz="2000" dirty="0" smtClean="0">
                <a:latin typeface="微软雅黑" panose="020B0503020204020204" pitchFamily="34" charset="-122"/>
                <a:ea typeface="微软雅黑" panose="020B0503020204020204" pitchFamily="34" charset="-122"/>
              </a:rPr>
              <a:t/>
            </a:r>
            <a:br>
              <a:rPr lang="en-US" altLang="zh-CN" sz="2000" dirty="0" smtClean="0">
                <a:latin typeface="微软雅黑" panose="020B0503020204020204" pitchFamily="34" charset="-122"/>
                <a:ea typeface="微软雅黑" panose="020B0503020204020204" pitchFamily="34" charset="-122"/>
              </a:rPr>
            </a:br>
            <a:r>
              <a:rPr lang="zh-CN" altLang="en-US" sz="2000" dirty="0" smtClean="0">
                <a:latin typeface="微软雅黑" panose="020B0503020204020204" pitchFamily="34" charset="-122"/>
                <a:ea typeface="微软雅黑" panose="020B0503020204020204" pitchFamily="34" charset="-122"/>
              </a:rPr>
              <a:t>的基本原则</a:t>
            </a:r>
            <a:endParaRPr lang="en-US" altLang="zh-CN" sz="2000" dirty="0">
              <a:latin typeface="微软雅黑" panose="020B0503020204020204" pitchFamily="34" charset="-122"/>
              <a:ea typeface="微软雅黑" panose="020B0503020204020204" pitchFamily="34" charset="-122"/>
            </a:endParaRPr>
          </a:p>
        </p:txBody>
      </p:sp>
      <p:sp>
        <p:nvSpPr>
          <p:cNvPr id="8" name="Text Box 17"/>
          <p:cNvSpPr txBox="1">
            <a:spLocks noChangeArrowheads="1"/>
          </p:cNvSpPr>
          <p:nvPr/>
        </p:nvSpPr>
        <p:spPr bwMode="auto">
          <a:xfrm>
            <a:off x="3027844" y="2758708"/>
            <a:ext cx="41036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smtClean="0">
                <a:latin typeface="微软雅黑" panose="020B0503020204020204" pitchFamily="34" charset="-122"/>
                <a:ea typeface="微软雅黑" panose="020B0503020204020204" pitchFamily="34" charset="-122"/>
              </a:rPr>
              <a:t>在线课程</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设计、建设</a:t>
            </a:r>
            <a:r>
              <a:rPr lang="zh-CN" altLang="en-US" sz="2000" dirty="0" smtClean="0">
                <a:latin typeface="微软雅黑" panose="020B0503020204020204" pitchFamily="34" charset="-122"/>
                <a:ea typeface="微软雅黑" panose="020B0503020204020204" pitchFamily="34" charset="-122"/>
              </a:rPr>
              <a:t>的要点和</a:t>
            </a:r>
            <a:r>
              <a:rPr lang="en-US" altLang="zh-CN" sz="2000" dirty="0" smtClean="0">
                <a:latin typeface="微软雅黑" panose="020B0503020204020204" pitchFamily="34" charset="-122"/>
                <a:ea typeface="微软雅黑" panose="020B0503020204020204" pitchFamily="34" charset="-122"/>
              </a:rPr>
              <a:t/>
            </a:r>
            <a:br>
              <a:rPr lang="en-US" altLang="zh-CN" sz="2000" dirty="0" smtClean="0">
                <a:latin typeface="微软雅黑" panose="020B0503020204020204" pitchFamily="34" charset="-122"/>
                <a:ea typeface="微软雅黑" panose="020B0503020204020204" pitchFamily="34" charset="-122"/>
              </a:rPr>
            </a:br>
            <a:r>
              <a:rPr lang="zh-CN" altLang="en-US" sz="2000" dirty="0" smtClean="0">
                <a:latin typeface="微软雅黑" panose="020B0503020204020204" pitchFamily="34" charset="-122"/>
                <a:ea typeface="微软雅黑" panose="020B0503020204020204" pitchFamily="34" charset="-122"/>
              </a:rPr>
              <a:t>基本元素</a:t>
            </a:r>
            <a:endParaRPr lang="en-US" altLang="zh-CN" sz="2000" dirty="0">
              <a:latin typeface="微软雅黑" panose="020B0503020204020204" pitchFamily="34" charset="-122"/>
              <a:ea typeface="微软雅黑" panose="020B0503020204020204" pitchFamily="34" charset="-122"/>
            </a:endParaRPr>
          </a:p>
        </p:txBody>
      </p:sp>
      <p:sp>
        <p:nvSpPr>
          <p:cNvPr id="9" name="Text Box 18"/>
          <p:cNvSpPr txBox="1">
            <a:spLocks noChangeArrowheads="1"/>
          </p:cNvSpPr>
          <p:nvPr/>
        </p:nvSpPr>
        <p:spPr bwMode="auto">
          <a:xfrm>
            <a:off x="2016606" y="918795"/>
            <a:ext cx="5041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latin typeface="微软雅黑" panose="020B0503020204020204" pitchFamily="34" charset="-122"/>
                <a:ea typeface="微软雅黑" panose="020B0503020204020204" pitchFamily="34" charset="-122"/>
              </a:rPr>
              <a:t>对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以</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MOOC</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为代表的 </a:t>
            </a:r>
            <a:r>
              <a:rPr lang="zh-CN" altLang="en-US" sz="2000" dirty="0" smtClean="0">
                <a:latin typeface="微软雅黑" panose="020B0503020204020204" pitchFamily="34" charset="-122"/>
                <a:ea typeface="微软雅黑" panose="020B0503020204020204" pitchFamily="34" charset="-122"/>
              </a:rPr>
              <a:t>在线课程的基本认识</a:t>
            </a:r>
            <a:endParaRPr lang="en-US" altLang="zh-CN" sz="2000" dirty="0">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p:txBody>
      </p:sp>
      <p:grpSp>
        <p:nvGrpSpPr>
          <p:cNvPr id="10" name="Group 13"/>
          <p:cNvGrpSpPr>
            <a:grpSpLocks/>
          </p:cNvGrpSpPr>
          <p:nvPr/>
        </p:nvGrpSpPr>
        <p:grpSpPr bwMode="auto">
          <a:xfrm>
            <a:off x="972031" y="750547"/>
            <a:ext cx="1003300" cy="923925"/>
            <a:chOff x="0" y="0"/>
            <a:chExt cx="632" cy="582"/>
          </a:xfrm>
          <a:solidFill>
            <a:schemeClr val="accent6">
              <a:lumMod val="50000"/>
            </a:schemeClr>
          </a:solidFill>
        </p:grpSpPr>
        <p:sp>
          <p:nvSpPr>
            <p:cNvPr id="11" name="Rectangle 5"/>
            <p:cNvSpPr>
              <a:spLocks noChangeArrowheads="1"/>
            </p:cNvSpPr>
            <p:nvPr/>
          </p:nvSpPr>
          <p:spPr bwMode="auto">
            <a:xfrm rot="5400000">
              <a:off x="25"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12" name="Text Box 6"/>
            <p:cNvSpPr txBox="1">
              <a:spLocks noChangeArrowheads="1"/>
            </p:cNvSpPr>
            <p:nvPr/>
          </p:nvSpPr>
          <p:spPr bwMode="auto">
            <a:xfrm>
              <a:off x="278" y="345"/>
              <a:ext cx="116" cy="213"/>
            </a:xfrm>
            <a:prstGeom prst="rect">
              <a:avLst/>
            </a:prstGeom>
            <a:noFill/>
            <a:ln w="9525">
              <a:noFill/>
              <a:miter lim="800000"/>
              <a:headEnd/>
              <a:tailEnd/>
            </a:ln>
          </p:spPr>
          <p:txBody>
            <a:bodyPr wrap="none">
              <a:spAutoFit/>
            </a:bodyPr>
            <a:lstStyle/>
            <a:p>
              <a:pPr algn="ctr" fontAlgn="auto">
                <a:spcBef>
                  <a:spcPts val="0"/>
                </a:spcBef>
                <a:spcAft>
                  <a:spcPts val="0"/>
                </a:spcAft>
                <a:defRPr/>
              </a:pPr>
              <a:endParaRPr lang="en-US" sz="1600" b="1" dirty="0">
                <a:solidFill>
                  <a:srgbClr val="FFFFFF"/>
                </a:solidFill>
                <a:latin typeface="微软雅黑" pitchFamily="34" charset="-122"/>
                <a:ea typeface="微软雅黑" pitchFamily="34" charset="-122"/>
              </a:endParaRPr>
            </a:p>
          </p:txBody>
        </p:sp>
        <p:sp>
          <p:nvSpPr>
            <p:cNvPr id="13" name="TextBox 30"/>
            <p:cNvSpPr txBox="1">
              <a:spLocks noChangeArrowheads="1"/>
            </p:cNvSpPr>
            <p:nvPr/>
          </p:nvSpPr>
          <p:spPr bwMode="auto">
            <a:xfrm>
              <a:off x="154" y="107"/>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dirty="0">
                  <a:solidFill>
                    <a:schemeClr val="bg1"/>
                  </a:solidFill>
                  <a:latin typeface="Verdana" pitchFamily="34" charset="0"/>
                  <a:ea typeface="+mn-ea"/>
                </a:rPr>
                <a:t>1</a:t>
              </a:r>
              <a:endParaRPr lang="zh-CN" altLang="zh-CN" sz="3200" dirty="0">
                <a:solidFill>
                  <a:schemeClr val="bg1"/>
                </a:solidFill>
                <a:latin typeface="Verdana" pitchFamily="34" charset="0"/>
                <a:ea typeface="+mn-ea"/>
              </a:endParaRPr>
            </a:p>
          </p:txBody>
        </p:sp>
      </p:grpSp>
      <p:grpSp>
        <p:nvGrpSpPr>
          <p:cNvPr id="14" name="Group 17"/>
          <p:cNvGrpSpPr>
            <a:grpSpLocks/>
          </p:cNvGrpSpPr>
          <p:nvPr/>
        </p:nvGrpSpPr>
        <p:grpSpPr bwMode="auto">
          <a:xfrm>
            <a:off x="1981681" y="2619023"/>
            <a:ext cx="1003300" cy="923925"/>
            <a:chOff x="0" y="0"/>
            <a:chExt cx="632" cy="582"/>
          </a:xfrm>
          <a:solidFill>
            <a:schemeClr val="accent6">
              <a:lumMod val="50000"/>
            </a:schemeClr>
          </a:solidFill>
        </p:grpSpPr>
        <p:sp>
          <p:nvSpPr>
            <p:cNvPr id="15" name="Rectangle 5"/>
            <p:cNvSpPr>
              <a:spLocks noChangeArrowheads="1"/>
            </p:cNvSpPr>
            <p:nvPr/>
          </p:nvSpPr>
          <p:spPr bwMode="auto">
            <a:xfrm rot="5400000">
              <a:off x="25"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16" name="Text Box 10"/>
            <p:cNvSpPr txBox="1">
              <a:spLocks noChangeArrowheads="1"/>
            </p:cNvSpPr>
            <p:nvPr/>
          </p:nvSpPr>
          <p:spPr bwMode="auto">
            <a:xfrm>
              <a:off x="270" y="350"/>
              <a:ext cx="116" cy="213"/>
            </a:xfrm>
            <a:prstGeom prst="rect">
              <a:avLst/>
            </a:prstGeom>
            <a:noFill/>
            <a:ln w="9525">
              <a:noFill/>
              <a:miter lim="800000"/>
              <a:headEnd/>
              <a:tailEnd/>
            </a:ln>
          </p:spPr>
          <p:txBody>
            <a:bodyPr wrap="none">
              <a:spAutoFit/>
            </a:bodyPr>
            <a:lstStyle/>
            <a:p>
              <a:pPr algn="ctr" fontAlgn="auto">
                <a:spcBef>
                  <a:spcPts val="0"/>
                </a:spcBef>
                <a:spcAft>
                  <a:spcPts val="0"/>
                </a:spcAft>
                <a:defRPr/>
              </a:pPr>
              <a:endParaRPr lang="en-US" sz="1600" b="1" dirty="0">
                <a:solidFill>
                  <a:srgbClr val="FFFFFF"/>
                </a:solidFill>
                <a:latin typeface="微软雅黑" pitchFamily="34" charset="-122"/>
                <a:ea typeface="微软雅黑" pitchFamily="34" charset="-122"/>
              </a:endParaRPr>
            </a:p>
          </p:txBody>
        </p:sp>
        <p:sp>
          <p:nvSpPr>
            <p:cNvPr id="17" name="TextBox 31"/>
            <p:cNvSpPr txBox="1">
              <a:spLocks noChangeArrowheads="1"/>
            </p:cNvSpPr>
            <p:nvPr/>
          </p:nvSpPr>
          <p:spPr bwMode="auto">
            <a:xfrm>
              <a:off x="159" y="109"/>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dirty="0">
                  <a:solidFill>
                    <a:schemeClr val="bg1"/>
                  </a:solidFill>
                  <a:latin typeface="Verdana" pitchFamily="34" charset="0"/>
                  <a:ea typeface="+mn-ea"/>
                </a:rPr>
                <a:t>3</a:t>
              </a:r>
              <a:endParaRPr lang="zh-CN" altLang="zh-CN" sz="3200" dirty="0">
                <a:solidFill>
                  <a:schemeClr val="bg1"/>
                </a:solidFill>
                <a:latin typeface="Verdana" pitchFamily="34" charset="0"/>
                <a:ea typeface="+mn-ea"/>
              </a:endParaRPr>
            </a:p>
          </p:txBody>
        </p:sp>
      </p:grpSp>
      <p:grpSp>
        <p:nvGrpSpPr>
          <p:cNvPr id="18" name="Group 21"/>
          <p:cNvGrpSpPr>
            <a:grpSpLocks/>
          </p:cNvGrpSpPr>
          <p:nvPr/>
        </p:nvGrpSpPr>
        <p:grpSpPr bwMode="auto">
          <a:xfrm>
            <a:off x="2454757" y="3566745"/>
            <a:ext cx="1003300" cy="923925"/>
            <a:chOff x="3" y="0"/>
            <a:chExt cx="632" cy="582"/>
          </a:xfrm>
        </p:grpSpPr>
        <p:sp>
          <p:nvSpPr>
            <p:cNvPr id="19" name="Rectangle 5"/>
            <p:cNvSpPr>
              <a:spLocks noChangeArrowheads="1"/>
            </p:cNvSpPr>
            <p:nvPr/>
          </p:nvSpPr>
          <p:spPr bwMode="auto">
            <a:xfrm rot="5400000">
              <a:off x="28" y="-25"/>
              <a:ext cx="582" cy="632"/>
            </a:xfrm>
            <a:prstGeom prst="rect">
              <a:avLst/>
            </a:prstGeom>
            <a:solidFill>
              <a:srgbClr val="DEA900"/>
            </a:solidFill>
            <a:ln>
              <a:noFill/>
            </a:ln>
            <a:extLst>
              <a:ext uri="{91240B29-F687-4F45-9708-019B960494DF}">
                <a14:hiddenLine xmlns:a14="http://schemas.microsoft.com/office/drawing/2010/main" w="38100">
                  <a:solidFill>
                    <a:srgbClr val="000000"/>
                  </a:solidFill>
                  <a:miter lim="800000"/>
                  <a:headEnd/>
                  <a:tailEnd/>
                </a14:hiddenLine>
              </a:ext>
            </a:extLst>
          </p:spPr>
          <p:txBody>
            <a:bodyPr rot="10800000" vert="eaVert"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20" name="Text Box 11"/>
            <p:cNvSpPr txBox="1">
              <a:spLocks noChangeArrowheads="1"/>
            </p:cNvSpPr>
            <p:nvPr/>
          </p:nvSpPr>
          <p:spPr bwMode="auto">
            <a:xfrm>
              <a:off x="259" y="368"/>
              <a:ext cx="1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en-US" altLang="zh-CN" sz="1600" b="1" dirty="0">
                <a:solidFill>
                  <a:srgbClr val="FFFFFF"/>
                </a:solidFill>
                <a:latin typeface="微软雅黑" panose="020B0503020204020204" pitchFamily="34" charset="-122"/>
                <a:ea typeface="微软雅黑" panose="020B0503020204020204" pitchFamily="34" charset="-122"/>
              </a:endParaRPr>
            </a:p>
          </p:txBody>
        </p:sp>
        <p:sp>
          <p:nvSpPr>
            <p:cNvPr id="21" name="TextBox 32"/>
            <p:cNvSpPr txBox="1">
              <a:spLocks noChangeArrowheads="1"/>
            </p:cNvSpPr>
            <p:nvPr/>
          </p:nvSpPr>
          <p:spPr bwMode="auto">
            <a:xfrm>
              <a:off x="159" y="110"/>
              <a:ext cx="32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dirty="0">
                  <a:solidFill>
                    <a:schemeClr val="bg1"/>
                  </a:solidFill>
                  <a:latin typeface="Verdana" panose="020B0604030504040204" pitchFamily="34" charset="0"/>
                </a:rPr>
                <a:t>4</a:t>
              </a:r>
              <a:endParaRPr lang="zh-CN" altLang="zh-CN" sz="3200" dirty="0">
                <a:solidFill>
                  <a:schemeClr val="bg1"/>
                </a:solidFill>
                <a:latin typeface="Verdana" panose="020B0604030504040204" pitchFamily="34" charset="0"/>
              </a:endParaRPr>
            </a:p>
          </p:txBody>
        </p:sp>
      </p:grpSp>
      <p:grpSp>
        <p:nvGrpSpPr>
          <p:cNvPr id="22" name="Group 25"/>
          <p:cNvGrpSpPr>
            <a:grpSpLocks/>
          </p:cNvGrpSpPr>
          <p:nvPr/>
        </p:nvGrpSpPr>
        <p:grpSpPr bwMode="auto">
          <a:xfrm>
            <a:off x="1484794" y="1682410"/>
            <a:ext cx="1003300" cy="923925"/>
            <a:chOff x="4" y="0"/>
            <a:chExt cx="632" cy="582"/>
          </a:xfrm>
          <a:solidFill>
            <a:srgbClr val="DEA900"/>
          </a:solidFill>
        </p:grpSpPr>
        <p:sp>
          <p:nvSpPr>
            <p:cNvPr id="23" name="Rectangle 5"/>
            <p:cNvSpPr>
              <a:spLocks noChangeArrowheads="1"/>
            </p:cNvSpPr>
            <p:nvPr/>
          </p:nvSpPr>
          <p:spPr bwMode="auto">
            <a:xfrm rot="5400000">
              <a:off x="29"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24" name="Text Box 6"/>
            <p:cNvSpPr txBox="1">
              <a:spLocks noChangeArrowheads="1"/>
            </p:cNvSpPr>
            <p:nvPr/>
          </p:nvSpPr>
          <p:spPr bwMode="auto">
            <a:xfrm>
              <a:off x="259" y="368"/>
              <a:ext cx="116" cy="213"/>
            </a:xfrm>
            <a:prstGeom prst="rect">
              <a:avLst/>
            </a:prstGeom>
            <a:noFill/>
            <a:ln w="9525">
              <a:noFill/>
              <a:miter lim="800000"/>
              <a:headEnd/>
              <a:tailEnd/>
            </a:ln>
          </p:spPr>
          <p:txBody>
            <a:bodyPr wrap="none">
              <a:spAutoFit/>
            </a:bodyPr>
            <a:lstStyle/>
            <a:p>
              <a:pPr algn="ctr" fontAlgn="auto">
                <a:spcBef>
                  <a:spcPts val="0"/>
                </a:spcBef>
                <a:spcAft>
                  <a:spcPts val="0"/>
                </a:spcAft>
                <a:defRPr/>
              </a:pPr>
              <a:endParaRPr lang="en-US" sz="1600" b="1" dirty="0">
                <a:solidFill>
                  <a:srgbClr val="FFFFFF"/>
                </a:solidFill>
                <a:latin typeface="微软雅黑" pitchFamily="34" charset="-122"/>
                <a:ea typeface="微软雅黑" pitchFamily="34" charset="-122"/>
              </a:endParaRPr>
            </a:p>
          </p:txBody>
        </p:sp>
        <p:sp>
          <p:nvSpPr>
            <p:cNvPr id="25" name="TextBox 33"/>
            <p:cNvSpPr txBox="1">
              <a:spLocks noChangeArrowheads="1"/>
            </p:cNvSpPr>
            <p:nvPr/>
          </p:nvSpPr>
          <p:spPr bwMode="auto">
            <a:xfrm>
              <a:off x="160" y="107"/>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dirty="0">
                  <a:solidFill>
                    <a:schemeClr val="bg1"/>
                  </a:solidFill>
                  <a:latin typeface="Verdana" pitchFamily="34" charset="0"/>
                  <a:ea typeface="+mn-ea"/>
                </a:rPr>
                <a:t>2</a:t>
              </a:r>
              <a:endParaRPr lang="zh-CN" altLang="zh-CN" sz="3200" dirty="0">
                <a:solidFill>
                  <a:schemeClr val="bg1"/>
                </a:solidFill>
                <a:latin typeface="Verdana" pitchFamily="34" charset="0"/>
                <a:ea typeface="+mn-ea"/>
              </a:endParaRPr>
            </a:p>
          </p:txBody>
        </p:sp>
      </p:grpSp>
      <p:pic>
        <p:nvPicPr>
          <p:cNvPr id="26"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8811" y="32415"/>
            <a:ext cx="1165860" cy="537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715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
                                        <p:tgtEl>
                                          <p:spTgt spid="5"/>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00"/>
                                        <p:tgtEl>
                                          <p:spTgt spid="4"/>
                                        </p:tgtEl>
                                      </p:cBhvr>
                                    </p:animEffect>
                                  </p:childTnLst>
                                </p:cTn>
                              </p:par>
                              <p:par>
                                <p:cTn id="11" presetID="22" presetClass="entr" presetSubtype="8"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
                                        <p:tgtEl>
                                          <p:spTgt spid="3"/>
                                        </p:tgtEl>
                                      </p:cBhvr>
                                    </p:animEffect>
                                  </p:childTnLst>
                                </p:cTn>
                              </p:par>
                              <p:par>
                                <p:cTn id="14" presetID="22" presetClass="entr" presetSubtype="8" fill="hold" grpId="0" nodeType="withEffect">
                                  <p:stCondLst>
                                    <p:cond delay="60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200"/>
                                        <p:tgtEl>
                                          <p:spTgt spid="2"/>
                                        </p:tgtEl>
                                      </p:cBhvr>
                                    </p:animEffect>
                                  </p:childTnLst>
                                </p:cTn>
                              </p:par>
                            </p:childTnLst>
                          </p:cTn>
                        </p:par>
                        <p:par>
                          <p:cTn id="17" fill="hold">
                            <p:stCondLst>
                              <p:cond delay="800"/>
                            </p:stCondLst>
                            <p:childTnLst>
                              <p:par>
                                <p:cTn id="18" presetID="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 fill="hold"/>
                                        <p:tgtEl>
                                          <p:spTgt spid="10"/>
                                        </p:tgtEl>
                                        <p:attrNameLst>
                                          <p:attrName>ppt_x</p:attrName>
                                        </p:attrNameLst>
                                      </p:cBhvr>
                                      <p:tavLst>
                                        <p:tav tm="0">
                                          <p:val>
                                            <p:strVal val="0-#ppt_w/2"/>
                                          </p:val>
                                        </p:tav>
                                        <p:tav tm="100000">
                                          <p:val>
                                            <p:strVal val="#ppt_x"/>
                                          </p:val>
                                        </p:tav>
                                      </p:tavLst>
                                    </p:anim>
                                    <p:anim calcmode="lin" valueType="num">
                                      <p:cBhvr additive="base">
                                        <p:cTn id="21" dur="200" fill="hold"/>
                                        <p:tgtEl>
                                          <p:spTgt spid="10"/>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300"/>
                                        <p:tgtEl>
                                          <p:spTgt spid="9"/>
                                        </p:tgtEl>
                                      </p:cBhvr>
                                    </p:animEffect>
                                  </p:childTnLst>
                                </p:cTn>
                              </p:par>
                            </p:childTnLst>
                          </p:cTn>
                        </p:par>
                        <p:par>
                          <p:cTn id="25" fill="hold">
                            <p:stCondLst>
                              <p:cond delay="1100"/>
                            </p:stCondLst>
                            <p:childTnLst>
                              <p:par>
                                <p:cTn id="26" presetID="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200" fill="hold"/>
                                        <p:tgtEl>
                                          <p:spTgt spid="22"/>
                                        </p:tgtEl>
                                        <p:attrNameLst>
                                          <p:attrName>ppt_x</p:attrName>
                                        </p:attrNameLst>
                                      </p:cBhvr>
                                      <p:tavLst>
                                        <p:tav tm="0">
                                          <p:val>
                                            <p:strVal val="0-#ppt_w/2"/>
                                          </p:val>
                                        </p:tav>
                                        <p:tav tm="100000">
                                          <p:val>
                                            <p:strVal val="#ppt_x"/>
                                          </p:val>
                                        </p:tav>
                                      </p:tavLst>
                                    </p:anim>
                                    <p:anim calcmode="lin" valueType="num">
                                      <p:cBhvr additive="base">
                                        <p:cTn id="29" dur="200" fill="hold"/>
                                        <p:tgtEl>
                                          <p:spTgt spid="22"/>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300"/>
                                        <p:tgtEl>
                                          <p:spTgt spid="7"/>
                                        </p:tgtEl>
                                      </p:cBhvr>
                                    </p:animEffect>
                                  </p:childTnLst>
                                </p:cTn>
                              </p:par>
                            </p:childTnLst>
                          </p:cTn>
                        </p:par>
                        <p:par>
                          <p:cTn id="33" fill="hold">
                            <p:stCondLst>
                              <p:cond delay="1400"/>
                            </p:stCondLst>
                            <p:childTnLst>
                              <p:par>
                                <p:cTn id="34" presetID="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200" fill="hold"/>
                                        <p:tgtEl>
                                          <p:spTgt spid="14"/>
                                        </p:tgtEl>
                                        <p:attrNameLst>
                                          <p:attrName>ppt_x</p:attrName>
                                        </p:attrNameLst>
                                      </p:cBhvr>
                                      <p:tavLst>
                                        <p:tav tm="0">
                                          <p:val>
                                            <p:strVal val="0-#ppt_w/2"/>
                                          </p:val>
                                        </p:tav>
                                        <p:tav tm="100000">
                                          <p:val>
                                            <p:strVal val="#ppt_x"/>
                                          </p:val>
                                        </p:tav>
                                      </p:tavLst>
                                    </p:anim>
                                    <p:anim calcmode="lin" valueType="num">
                                      <p:cBhvr additive="base">
                                        <p:cTn id="37" dur="200" fill="hold"/>
                                        <p:tgtEl>
                                          <p:spTgt spid="14"/>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300"/>
                                        <p:tgtEl>
                                          <p:spTgt spid="8"/>
                                        </p:tgtEl>
                                      </p:cBhvr>
                                    </p:animEffect>
                                  </p:childTnLst>
                                </p:cTn>
                              </p:par>
                            </p:childTnLst>
                          </p:cTn>
                        </p:par>
                        <p:par>
                          <p:cTn id="41" fill="hold">
                            <p:stCondLst>
                              <p:cond delay="1700"/>
                            </p:stCondLst>
                            <p:childTnLst>
                              <p:par>
                                <p:cTn id="42" presetID="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200" fill="hold"/>
                                        <p:tgtEl>
                                          <p:spTgt spid="18"/>
                                        </p:tgtEl>
                                        <p:attrNameLst>
                                          <p:attrName>ppt_x</p:attrName>
                                        </p:attrNameLst>
                                      </p:cBhvr>
                                      <p:tavLst>
                                        <p:tav tm="0">
                                          <p:val>
                                            <p:strVal val="0-#ppt_w/2"/>
                                          </p:val>
                                        </p:tav>
                                        <p:tav tm="100000">
                                          <p:val>
                                            <p:strVal val="#ppt_x"/>
                                          </p:val>
                                        </p:tav>
                                      </p:tavLst>
                                    </p:anim>
                                    <p:anim calcmode="lin" valueType="num">
                                      <p:cBhvr additive="base">
                                        <p:cTn id="45" dur="200" fill="hold"/>
                                        <p:tgtEl>
                                          <p:spTgt spid="18"/>
                                        </p:tgtEl>
                                        <p:attrNameLst>
                                          <p:attrName>ppt_y</p:attrName>
                                        </p:attrNameLst>
                                      </p:cBhvr>
                                      <p:tavLst>
                                        <p:tav tm="0">
                                          <p:val>
                                            <p:strVal val="#ppt_y"/>
                                          </p:val>
                                        </p:tav>
                                        <p:tav tm="100000">
                                          <p:val>
                                            <p:strVal val="#ppt_y"/>
                                          </p:val>
                                        </p:tav>
                                      </p:tavLst>
                                    </p:anim>
                                  </p:childTnLst>
                                </p:cTn>
                              </p:par>
                              <p:par>
                                <p:cTn id="46" presetID="22" presetClass="entr" presetSubtype="8"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nimBg="1" autoUpdateAnimBg="0"/>
      <p:bldP spid="5" grpId="0" animBg="1" autoUpdateAnimBg="0"/>
      <p:bldP spid="6" grpId="0" bldLvl="0" autoUpdateAnimBg="0"/>
      <p:bldP spid="7" grpId="0" bldLvl="0" autoUpdateAnimBg="0"/>
      <p:bldP spid="8" grpId="0" bldLvl="0" autoUpdateAnimBg="0"/>
      <p:bldP spid="9"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230188"/>
            <a:ext cx="8414448" cy="449262"/>
          </a:xfrm>
        </p:spPr>
        <p:txBody>
          <a:bodyPr/>
          <a:lstStyle/>
          <a:p>
            <a:r>
              <a:rPr lang="zh-CN" altLang="en-US"/>
              <a:t>在线课程</a:t>
            </a:r>
            <a:r>
              <a:rPr lang="zh-CN" altLang="en-US" sz="3600">
                <a:solidFill>
                  <a:srgbClr val="FFFF99"/>
                </a:solidFill>
              </a:rPr>
              <a:t>建设 </a:t>
            </a:r>
            <a:r>
              <a:rPr lang="en-US" altLang="zh-CN"/>
              <a:t>—— </a:t>
            </a:r>
            <a:r>
              <a:rPr lang="zh-CN" altLang="en-US"/>
              <a:t>适合我国国情的在线开放课程</a:t>
            </a:r>
          </a:p>
        </p:txBody>
      </p:sp>
      <p:sp>
        <p:nvSpPr>
          <p:cNvPr id="3" name="内容占位符 2"/>
          <p:cNvSpPr>
            <a:spLocks noGrp="1"/>
          </p:cNvSpPr>
          <p:nvPr>
            <p:ph idx="1"/>
          </p:nvPr>
        </p:nvSpPr>
        <p:spPr/>
        <p:txBody>
          <a:bodyPr/>
          <a:lstStyle/>
          <a:p>
            <a:endParaRPr lang="zh-CN" altLang="en-US"/>
          </a:p>
        </p:txBody>
      </p:sp>
      <p:grpSp>
        <p:nvGrpSpPr>
          <p:cNvPr id="4" name="组合 56"/>
          <p:cNvGrpSpPr>
            <a:grpSpLocks/>
          </p:cNvGrpSpPr>
          <p:nvPr/>
        </p:nvGrpSpPr>
        <p:grpSpPr bwMode="auto">
          <a:xfrm>
            <a:off x="307802" y="886317"/>
            <a:ext cx="8408988" cy="3886200"/>
            <a:chOff x="1877466" y="2420888"/>
            <a:chExt cx="9069388" cy="3163888"/>
          </a:xfrm>
        </p:grpSpPr>
        <p:sp>
          <p:nvSpPr>
            <p:cNvPr id="5" name="AutoShape 4"/>
            <p:cNvSpPr>
              <a:spLocks noChangeArrowheads="1"/>
            </p:cNvSpPr>
            <p:nvPr/>
          </p:nvSpPr>
          <p:spPr bwMode="gray">
            <a:xfrm>
              <a:off x="1877466" y="2724101"/>
              <a:ext cx="2163763" cy="28575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6" name="AutoShape 5"/>
            <p:cNvSpPr>
              <a:spLocks noChangeArrowheads="1"/>
            </p:cNvSpPr>
            <p:nvPr/>
          </p:nvSpPr>
          <p:spPr bwMode="gray">
            <a:xfrm>
              <a:off x="1910804" y="2732038"/>
              <a:ext cx="2098675" cy="2803525"/>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7" name="AutoShape 6"/>
            <p:cNvSpPr>
              <a:spLocks noChangeArrowheads="1"/>
            </p:cNvSpPr>
            <p:nvPr/>
          </p:nvSpPr>
          <p:spPr bwMode="gray">
            <a:xfrm>
              <a:off x="1928266" y="4795788"/>
              <a:ext cx="2070100" cy="709613"/>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8" name="AutoShape 7"/>
            <p:cNvSpPr>
              <a:spLocks noChangeArrowheads="1"/>
            </p:cNvSpPr>
            <p:nvPr/>
          </p:nvSpPr>
          <p:spPr bwMode="gray">
            <a:xfrm>
              <a:off x="1928266" y="2754263"/>
              <a:ext cx="2070100" cy="708025"/>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grpSp>
          <p:nvGrpSpPr>
            <p:cNvPr id="9" name="Group 10"/>
            <p:cNvGrpSpPr>
              <a:grpSpLocks/>
            </p:cNvGrpSpPr>
            <p:nvPr/>
          </p:nvGrpSpPr>
          <p:grpSpPr bwMode="auto">
            <a:xfrm>
              <a:off x="2623591" y="2420888"/>
              <a:ext cx="641350" cy="622300"/>
              <a:chOff x="1291" y="587"/>
              <a:chExt cx="666" cy="647"/>
            </a:xfrm>
          </p:grpSpPr>
          <p:sp>
            <p:nvSpPr>
              <p:cNvPr id="48" name="Oval 11"/>
              <p:cNvSpPr>
                <a:spLocks noChangeArrowheads="1"/>
              </p:cNvSpPr>
              <p:nvPr/>
            </p:nvSpPr>
            <p:spPr bwMode="gray">
              <a:xfrm>
                <a:off x="1291" y="696"/>
                <a:ext cx="666" cy="4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49"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5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51"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52"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grpSp>
        <p:sp>
          <p:nvSpPr>
            <p:cNvPr id="10" name="Text Box 16"/>
            <p:cNvSpPr txBox="1">
              <a:spLocks noChangeArrowheads="1"/>
            </p:cNvSpPr>
            <p:nvPr/>
          </p:nvSpPr>
          <p:spPr bwMode="gray">
            <a:xfrm>
              <a:off x="2693105" y="2508201"/>
              <a:ext cx="489623" cy="37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zh-CN" sz="2400">
                  <a:solidFill>
                    <a:srgbClr val="000000"/>
                  </a:solidFill>
                  <a:latin typeface="Calibri" pitchFamily="34" charset="0"/>
                  <a:ea typeface="宋体" pitchFamily="2" charset="-122"/>
                </a:rPr>
                <a:t>M</a:t>
              </a:r>
              <a:endParaRPr lang="en-US" altLang="zh-CN">
                <a:latin typeface="Calibri" pitchFamily="34" charset="0"/>
                <a:ea typeface="宋体" pitchFamily="2" charset="-122"/>
              </a:endParaRPr>
            </a:p>
          </p:txBody>
        </p:sp>
        <p:sp>
          <p:nvSpPr>
            <p:cNvPr id="11" name="Text Box 17"/>
            <p:cNvSpPr txBox="1">
              <a:spLocks noChangeArrowheads="1"/>
            </p:cNvSpPr>
            <p:nvPr/>
          </p:nvSpPr>
          <p:spPr bwMode="gray">
            <a:xfrm>
              <a:off x="1953666" y="3213933"/>
              <a:ext cx="2057400" cy="182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zh-CN" altLang="en-US" sz="2000">
                  <a:latin typeface="黑体" pitchFamily="49" charset="-122"/>
                  <a:ea typeface="黑体" pitchFamily="49" charset="-122"/>
                </a:rPr>
                <a:t>大规模</a:t>
              </a:r>
              <a:endParaRPr lang="en-US" altLang="zh-CN" sz="2000">
                <a:latin typeface="黑体" pitchFamily="49" charset="-122"/>
                <a:ea typeface="黑体" pitchFamily="49" charset="-122"/>
              </a:endParaRPr>
            </a:p>
            <a:p>
              <a:pPr eaLnBrk="1" hangingPunct="1"/>
              <a:r>
                <a:rPr lang="zh-CN" altLang="en-US" sz="2000">
                  <a:solidFill>
                    <a:srgbClr val="FF0000"/>
                  </a:solidFill>
                  <a:latin typeface="黑体" pitchFamily="49" charset="-122"/>
                  <a:ea typeface="黑体" pitchFamily="49" charset="-122"/>
                </a:rPr>
                <a:t>本校有一定授课规模</a:t>
              </a:r>
              <a:r>
                <a:rPr lang="zh-CN" altLang="en-US" sz="2000" b="0">
                  <a:latin typeface="黑体" pitchFamily="49" charset="-122"/>
                  <a:ea typeface="黑体" pitchFamily="49" charset="-122"/>
                </a:rPr>
                <a:t>，在全国高校中有相对较多的学习人群的课程</a:t>
              </a:r>
            </a:p>
            <a:p>
              <a:pPr eaLnBrk="1" hangingPunct="1"/>
              <a:endParaRPr lang="en-US" altLang="zh-CN" sz="2000">
                <a:latin typeface="黑体" pitchFamily="49" charset="-122"/>
                <a:ea typeface="黑体" pitchFamily="49" charset="-122"/>
              </a:endParaRPr>
            </a:p>
          </p:txBody>
        </p:sp>
        <p:sp>
          <p:nvSpPr>
            <p:cNvPr id="12" name="AutoShape 19"/>
            <p:cNvSpPr>
              <a:spLocks noChangeArrowheads="1"/>
            </p:cNvSpPr>
            <p:nvPr/>
          </p:nvSpPr>
          <p:spPr bwMode="gray">
            <a:xfrm>
              <a:off x="4087266" y="2727276"/>
              <a:ext cx="2163763" cy="2857500"/>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13" name="AutoShape 20"/>
            <p:cNvSpPr>
              <a:spLocks noChangeArrowheads="1"/>
            </p:cNvSpPr>
            <p:nvPr/>
          </p:nvSpPr>
          <p:spPr bwMode="gray">
            <a:xfrm>
              <a:off x="4120604" y="2735213"/>
              <a:ext cx="2098675" cy="2803525"/>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14" name="AutoShape 21"/>
            <p:cNvSpPr>
              <a:spLocks noChangeArrowheads="1"/>
            </p:cNvSpPr>
            <p:nvPr/>
          </p:nvSpPr>
          <p:spPr bwMode="gray">
            <a:xfrm>
              <a:off x="4138066" y="4798963"/>
              <a:ext cx="2070100" cy="709613"/>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15" name="AutoShape 22"/>
            <p:cNvSpPr>
              <a:spLocks noChangeArrowheads="1"/>
            </p:cNvSpPr>
            <p:nvPr/>
          </p:nvSpPr>
          <p:spPr bwMode="gray">
            <a:xfrm>
              <a:off x="4138066" y="2757438"/>
              <a:ext cx="2070100" cy="708025"/>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16" name="Oval 23"/>
            <p:cNvSpPr>
              <a:spLocks noChangeArrowheads="1"/>
            </p:cNvSpPr>
            <p:nvPr/>
          </p:nvSpPr>
          <p:spPr bwMode="gray">
            <a:xfrm>
              <a:off x="4833391" y="2529359"/>
              <a:ext cx="641350" cy="42282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17" name="Oval 24"/>
            <p:cNvSpPr>
              <a:spLocks noChangeArrowheads="1"/>
            </p:cNvSpPr>
            <p:nvPr/>
          </p:nvSpPr>
          <p:spPr bwMode="gray">
            <a:xfrm>
              <a:off x="4838154" y="2424063"/>
              <a:ext cx="622300" cy="62230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18" name="Oval 25"/>
            <p:cNvSpPr>
              <a:spLocks noChangeArrowheads="1"/>
            </p:cNvSpPr>
            <p:nvPr/>
          </p:nvSpPr>
          <p:spPr bwMode="gray">
            <a:xfrm>
              <a:off x="4846091" y="2427238"/>
              <a:ext cx="608013" cy="60801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19" name="Oval 26"/>
            <p:cNvSpPr>
              <a:spLocks noChangeArrowheads="1"/>
            </p:cNvSpPr>
            <p:nvPr/>
          </p:nvSpPr>
          <p:spPr bwMode="gray">
            <a:xfrm>
              <a:off x="4852441" y="2433588"/>
              <a:ext cx="577850" cy="5667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20" name="Oval 27"/>
            <p:cNvSpPr>
              <a:spLocks noChangeArrowheads="1"/>
            </p:cNvSpPr>
            <p:nvPr/>
          </p:nvSpPr>
          <p:spPr bwMode="gray">
            <a:xfrm>
              <a:off x="4887366" y="2449463"/>
              <a:ext cx="512763" cy="46037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21" name="Text Box 28"/>
            <p:cNvSpPr txBox="1">
              <a:spLocks noChangeArrowheads="1"/>
            </p:cNvSpPr>
            <p:nvPr/>
          </p:nvSpPr>
          <p:spPr bwMode="gray">
            <a:xfrm>
              <a:off x="4934960" y="2511376"/>
              <a:ext cx="423925" cy="37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zh-CN" sz="2400">
                  <a:solidFill>
                    <a:srgbClr val="000000"/>
                  </a:solidFill>
                  <a:latin typeface="Calibri" pitchFamily="34" charset="0"/>
                  <a:ea typeface="宋体" pitchFamily="2" charset="-122"/>
                </a:rPr>
                <a:t>O</a:t>
              </a:r>
              <a:endParaRPr lang="en-US" altLang="zh-CN">
                <a:latin typeface="Calibri" pitchFamily="34" charset="0"/>
                <a:ea typeface="宋体" pitchFamily="2" charset="-122"/>
              </a:endParaRPr>
            </a:p>
          </p:txBody>
        </p:sp>
        <p:sp>
          <p:nvSpPr>
            <p:cNvPr id="22" name="Text Box 29"/>
            <p:cNvSpPr txBox="1">
              <a:spLocks noChangeArrowheads="1"/>
            </p:cNvSpPr>
            <p:nvPr/>
          </p:nvSpPr>
          <p:spPr bwMode="gray">
            <a:xfrm>
              <a:off x="4176094" y="3227369"/>
              <a:ext cx="2057400" cy="132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zh-CN" altLang="en-US" sz="2000">
                  <a:latin typeface="黑体" pitchFamily="49" charset="-122"/>
                  <a:ea typeface="黑体" pitchFamily="49" charset="-122"/>
                </a:rPr>
                <a:t>开放</a:t>
              </a:r>
              <a:endParaRPr lang="en-US" altLang="zh-CN" sz="2000">
                <a:latin typeface="黑体" pitchFamily="49" charset="-122"/>
                <a:ea typeface="黑体" pitchFamily="49" charset="-122"/>
              </a:endParaRPr>
            </a:p>
            <a:p>
              <a:pPr eaLnBrk="1" hangingPunct="1"/>
              <a:r>
                <a:rPr lang="zh-CN" altLang="en-US" sz="2000" b="0">
                  <a:latin typeface="黑体" pitchFamily="49" charset="-122"/>
                  <a:ea typeface="黑体" pitchFamily="49" charset="-122"/>
                </a:rPr>
                <a:t>符合</a:t>
              </a:r>
              <a:r>
                <a:rPr lang="zh-CN" altLang="en-US" sz="2000">
                  <a:solidFill>
                    <a:srgbClr val="FF0000"/>
                  </a:solidFill>
                  <a:latin typeface="黑体" pitchFamily="49" charset="-122"/>
                  <a:ea typeface="黑体" pitchFamily="49" charset="-122"/>
                </a:rPr>
                <a:t>社会主义核心价值观</a:t>
              </a:r>
              <a:r>
                <a:rPr lang="zh-CN" altLang="en-US" sz="2000" b="0">
                  <a:latin typeface="黑体" pitchFamily="49" charset="-122"/>
                  <a:ea typeface="黑体" pitchFamily="49" charset="-122"/>
                </a:rPr>
                <a:t>，适合高校与社会传播的课程</a:t>
              </a:r>
            </a:p>
          </p:txBody>
        </p:sp>
        <p:sp>
          <p:nvSpPr>
            <p:cNvPr id="23" name="AutoShape 33"/>
            <p:cNvSpPr>
              <a:spLocks noChangeArrowheads="1"/>
            </p:cNvSpPr>
            <p:nvPr/>
          </p:nvSpPr>
          <p:spPr bwMode="gray">
            <a:xfrm>
              <a:off x="6303416" y="2727276"/>
              <a:ext cx="2163763" cy="2857500"/>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24" name="AutoShape 34"/>
            <p:cNvSpPr>
              <a:spLocks noChangeArrowheads="1"/>
            </p:cNvSpPr>
            <p:nvPr/>
          </p:nvSpPr>
          <p:spPr bwMode="gray">
            <a:xfrm>
              <a:off x="6336754" y="2735213"/>
              <a:ext cx="2098675" cy="2803525"/>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25" name="AutoShape 35"/>
            <p:cNvSpPr>
              <a:spLocks noChangeArrowheads="1"/>
            </p:cNvSpPr>
            <p:nvPr/>
          </p:nvSpPr>
          <p:spPr bwMode="gray">
            <a:xfrm>
              <a:off x="6354216" y="4798963"/>
              <a:ext cx="2070100" cy="709613"/>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26" name="AutoShape 36"/>
            <p:cNvSpPr>
              <a:spLocks noChangeArrowheads="1"/>
            </p:cNvSpPr>
            <p:nvPr/>
          </p:nvSpPr>
          <p:spPr bwMode="gray">
            <a:xfrm>
              <a:off x="6354216" y="2757438"/>
              <a:ext cx="2070100" cy="708025"/>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grpSp>
          <p:nvGrpSpPr>
            <p:cNvPr id="27" name="Group 37"/>
            <p:cNvGrpSpPr>
              <a:grpSpLocks/>
            </p:cNvGrpSpPr>
            <p:nvPr/>
          </p:nvGrpSpPr>
          <p:grpSpPr bwMode="auto">
            <a:xfrm>
              <a:off x="7049541" y="2424063"/>
              <a:ext cx="641350" cy="622300"/>
              <a:chOff x="1291" y="587"/>
              <a:chExt cx="666" cy="647"/>
            </a:xfrm>
          </p:grpSpPr>
          <p:sp>
            <p:nvSpPr>
              <p:cNvPr id="43" name="Oval 38"/>
              <p:cNvSpPr>
                <a:spLocks noChangeArrowheads="1"/>
              </p:cNvSpPr>
              <p:nvPr/>
            </p:nvSpPr>
            <p:spPr bwMode="gray">
              <a:xfrm>
                <a:off x="1291" y="696"/>
                <a:ext cx="666" cy="4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44"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45"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46"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47"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grpSp>
        <p:sp>
          <p:nvSpPr>
            <p:cNvPr id="28" name="Text Box 43"/>
            <p:cNvSpPr txBox="1">
              <a:spLocks noChangeArrowheads="1"/>
            </p:cNvSpPr>
            <p:nvPr/>
          </p:nvSpPr>
          <p:spPr bwMode="gray">
            <a:xfrm>
              <a:off x="7151110" y="2511376"/>
              <a:ext cx="423925" cy="37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zh-CN" sz="2400">
                  <a:solidFill>
                    <a:srgbClr val="000000"/>
                  </a:solidFill>
                  <a:latin typeface="Calibri" pitchFamily="34" charset="0"/>
                  <a:ea typeface="宋体" pitchFamily="2" charset="-122"/>
                </a:rPr>
                <a:t>O</a:t>
              </a:r>
              <a:endParaRPr lang="en-US" altLang="zh-CN">
                <a:latin typeface="Calibri" pitchFamily="34" charset="0"/>
                <a:ea typeface="宋体" pitchFamily="2" charset="-122"/>
              </a:endParaRPr>
            </a:p>
          </p:txBody>
        </p:sp>
        <p:sp>
          <p:nvSpPr>
            <p:cNvPr id="29" name="Text Box 44"/>
            <p:cNvSpPr txBox="1">
              <a:spLocks noChangeArrowheads="1"/>
            </p:cNvSpPr>
            <p:nvPr/>
          </p:nvSpPr>
          <p:spPr bwMode="gray">
            <a:xfrm>
              <a:off x="6315683" y="3237709"/>
              <a:ext cx="2057400" cy="10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zh-CN" altLang="en-US" sz="2000" b="0">
                  <a:latin typeface="Calibri" pitchFamily="34" charset="0"/>
                  <a:ea typeface="宋体" pitchFamily="2" charset="-122"/>
                </a:rPr>
                <a:t> </a:t>
              </a:r>
              <a:r>
                <a:rPr lang="zh-CN" altLang="en-US" sz="2000">
                  <a:latin typeface="黑体" pitchFamily="49" charset="-122"/>
                  <a:ea typeface="黑体" pitchFamily="49" charset="-122"/>
                </a:rPr>
                <a:t>在线</a:t>
              </a:r>
            </a:p>
            <a:p>
              <a:pPr eaLnBrk="1" hangingPunct="1"/>
              <a:r>
                <a:rPr lang="zh-CN" altLang="en-US" sz="2000" b="0">
                  <a:latin typeface="黑体" pitchFamily="49" charset="-122"/>
                  <a:ea typeface="黑体" pitchFamily="49" charset="-122"/>
                </a:rPr>
                <a:t>课程教学</a:t>
              </a:r>
              <a:r>
                <a:rPr lang="zh-CN" altLang="en-US" sz="2000">
                  <a:solidFill>
                    <a:srgbClr val="FF0000"/>
                  </a:solidFill>
                  <a:latin typeface="黑体" pitchFamily="49" charset="-122"/>
                  <a:ea typeface="黑体" pitchFamily="49" charset="-122"/>
                </a:rPr>
                <a:t>内容适合互联网传播</a:t>
              </a:r>
              <a:endParaRPr lang="en-US" altLang="zh-CN" sz="2000">
                <a:solidFill>
                  <a:srgbClr val="FF0000"/>
                </a:solidFill>
                <a:latin typeface="黑体" pitchFamily="49" charset="-122"/>
                <a:ea typeface="黑体" pitchFamily="49" charset="-122"/>
              </a:endParaRPr>
            </a:p>
          </p:txBody>
        </p:sp>
        <p:grpSp>
          <p:nvGrpSpPr>
            <p:cNvPr id="30" name="Group 71"/>
            <p:cNvGrpSpPr>
              <a:grpSpLocks/>
            </p:cNvGrpSpPr>
            <p:nvPr/>
          </p:nvGrpSpPr>
          <p:grpSpPr bwMode="auto">
            <a:xfrm>
              <a:off x="8535441" y="2420888"/>
              <a:ext cx="2411413" cy="3160713"/>
              <a:chOff x="4242" y="1728"/>
              <a:chExt cx="1519" cy="1991"/>
            </a:xfrm>
          </p:grpSpPr>
          <p:sp>
            <p:nvSpPr>
              <p:cNvPr id="31" name="AutoShape 4"/>
              <p:cNvSpPr>
                <a:spLocks noChangeArrowheads="1"/>
              </p:cNvSpPr>
              <p:nvPr/>
            </p:nvSpPr>
            <p:spPr bwMode="gray">
              <a:xfrm>
                <a:off x="4249" y="1919"/>
                <a:ext cx="1477"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32" name="AutoShape 5"/>
              <p:cNvSpPr>
                <a:spLocks noChangeArrowheads="1"/>
              </p:cNvSpPr>
              <p:nvPr/>
            </p:nvSpPr>
            <p:spPr bwMode="gray">
              <a:xfrm>
                <a:off x="4270" y="1924"/>
                <a:ext cx="1442" cy="1766"/>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33" name="AutoShape 6"/>
              <p:cNvSpPr>
                <a:spLocks noChangeArrowheads="1"/>
              </p:cNvSpPr>
              <p:nvPr/>
            </p:nvSpPr>
            <p:spPr bwMode="gray">
              <a:xfrm>
                <a:off x="4281" y="3224"/>
                <a:ext cx="1413"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34" name="AutoShape 7"/>
              <p:cNvSpPr>
                <a:spLocks noChangeArrowheads="1"/>
              </p:cNvSpPr>
              <p:nvPr/>
            </p:nvSpPr>
            <p:spPr bwMode="gray">
              <a:xfrm>
                <a:off x="4290" y="1938"/>
                <a:ext cx="137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grpSp>
            <p:nvGrpSpPr>
              <p:cNvPr id="35" name="Group 10"/>
              <p:cNvGrpSpPr>
                <a:grpSpLocks/>
              </p:cNvGrpSpPr>
              <p:nvPr/>
            </p:nvGrpSpPr>
            <p:grpSpPr bwMode="auto">
              <a:xfrm>
                <a:off x="4800" y="1728"/>
                <a:ext cx="404" cy="392"/>
                <a:chOff x="1291" y="587"/>
                <a:chExt cx="666" cy="647"/>
              </a:xfrm>
            </p:grpSpPr>
            <p:sp>
              <p:nvSpPr>
                <p:cNvPr id="38" name="Oval 11"/>
                <p:cNvSpPr>
                  <a:spLocks noChangeArrowheads="1"/>
                </p:cNvSpPr>
                <p:nvPr/>
              </p:nvSpPr>
              <p:spPr bwMode="gray">
                <a:xfrm>
                  <a:off x="1291" y="696"/>
                  <a:ext cx="666" cy="4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39"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4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41"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sp>
              <p:nvSpPr>
                <p:cNvPr id="42"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zh-CN" altLang="en-US">
                    <a:latin typeface="Calibri" pitchFamily="34" charset="0"/>
                    <a:ea typeface="宋体" pitchFamily="2" charset="-122"/>
                  </a:endParaRPr>
                </a:p>
              </p:txBody>
            </p:sp>
          </p:grpSp>
          <p:sp>
            <p:nvSpPr>
              <p:cNvPr id="36" name="Text Box 16"/>
              <p:cNvSpPr txBox="1">
                <a:spLocks noChangeArrowheads="1"/>
              </p:cNvSpPr>
              <p:nvPr/>
            </p:nvSpPr>
            <p:spPr bwMode="gray">
              <a:xfrm>
                <a:off x="4879" y="1783"/>
                <a:ext cx="237"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zh-CN" sz="2400">
                    <a:solidFill>
                      <a:srgbClr val="000000"/>
                    </a:solidFill>
                    <a:latin typeface="Calibri" pitchFamily="34" charset="0"/>
                    <a:ea typeface="宋体" pitchFamily="2" charset="-122"/>
                  </a:rPr>
                  <a:t>C</a:t>
                </a:r>
                <a:endParaRPr lang="en-US" altLang="zh-CN">
                  <a:latin typeface="Calibri" pitchFamily="34" charset="0"/>
                  <a:ea typeface="宋体" pitchFamily="2" charset="-122"/>
                </a:endParaRPr>
              </a:p>
            </p:txBody>
          </p:sp>
          <p:sp>
            <p:nvSpPr>
              <p:cNvPr id="37" name="Text Box 17"/>
              <p:cNvSpPr txBox="1">
                <a:spLocks noChangeArrowheads="1"/>
              </p:cNvSpPr>
              <p:nvPr/>
            </p:nvSpPr>
            <p:spPr bwMode="gray">
              <a:xfrm>
                <a:off x="4242" y="2230"/>
                <a:ext cx="1519"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zh-CN" altLang="en-US" sz="2000">
                    <a:latin typeface="黑体" pitchFamily="49" charset="-122"/>
                    <a:ea typeface="黑体" pitchFamily="49" charset="-122"/>
                  </a:rPr>
                  <a:t>课程</a:t>
                </a:r>
                <a:endParaRPr lang="en-US" altLang="zh-CN" sz="2000">
                  <a:latin typeface="黑体" pitchFamily="49" charset="-122"/>
                  <a:ea typeface="黑体" pitchFamily="49" charset="-122"/>
                </a:endParaRPr>
              </a:p>
              <a:p>
                <a:pPr eaLnBrk="1" hangingPunct="1"/>
                <a:r>
                  <a:rPr lang="zh-CN" altLang="en-US" sz="2000" b="0">
                    <a:latin typeface="黑体" pitchFamily="49" charset="-122"/>
                    <a:ea typeface="黑体" pitchFamily="49" charset="-122"/>
                  </a:rPr>
                  <a:t>课程</a:t>
                </a:r>
                <a:r>
                  <a:rPr lang="zh-CN" altLang="en-US" sz="2000">
                    <a:solidFill>
                      <a:srgbClr val="FF0000"/>
                    </a:solidFill>
                    <a:latin typeface="黑体" pitchFamily="49" charset="-122"/>
                    <a:ea typeface="黑体" pitchFamily="49" charset="-122"/>
                  </a:rPr>
                  <a:t>立足本校，服务本校教学</a:t>
                </a:r>
                <a:r>
                  <a:rPr lang="zh-CN" altLang="en-US" sz="2000" b="0">
                    <a:latin typeface="黑体" pitchFamily="49" charset="-122"/>
                    <a:ea typeface="黑体" pitchFamily="49" charset="-122"/>
                  </a:rPr>
                  <a:t>，推进教学改革、提高教学质量；惠及其他高校和社会学习者</a:t>
                </a:r>
                <a:endParaRPr lang="en-US" altLang="zh-CN" sz="2000" b="0">
                  <a:latin typeface="黑体" pitchFamily="49" charset="-122"/>
                  <a:ea typeface="黑体" pitchFamily="49" charset="-122"/>
                </a:endParaRPr>
              </a:p>
            </p:txBody>
          </p:sp>
        </p:grpSp>
      </p:grpSp>
    </p:spTree>
    <p:extLst>
      <p:ext uri="{BB962C8B-B14F-4D97-AF65-F5344CB8AC3E}">
        <p14:creationId xmlns:p14="http://schemas.microsoft.com/office/powerpoint/2010/main" val="3565601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230188"/>
            <a:ext cx="7569200" cy="449262"/>
          </a:xfrm>
        </p:spPr>
        <p:txBody>
          <a:bodyPr anchor="ctr" anchorCtr="0"/>
          <a:lstStyle/>
          <a:p>
            <a:r>
              <a:rPr lang="zh-CN" altLang="en-US" smtClean="0"/>
              <a:t>在线课程</a:t>
            </a:r>
            <a:r>
              <a:rPr lang="zh-CN" altLang="en-US" sz="3600" smtClean="0">
                <a:solidFill>
                  <a:srgbClr val="FFFF99"/>
                </a:solidFill>
              </a:rPr>
              <a:t>建设 </a:t>
            </a:r>
            <a:r>
              <a:rPr lang="en-US" altLang="zh-CN"/>
              <a:t>—— </a:t>
            </a:r>
            <a:r>
              <a:rPr lang="zh-CN" altLang="en-US" smtClean="0"/>
              <a:t>适合我国国情的在线开放课程</a:t>
            </a:r>
            <a:endParaRPr lang="zh-CN" altLang="en-US"/>
          </a:p>
        </p:txBody>
      </p:sp>
      <p:sp>
        <p:nvSpPr>
          <p:cNvPr id="3" name="内容占位符 2"/>
          <p:cNvSpPr>
            <a:spLocks noGrp="1"/>
          </p:cNvSpPr>
          <p:nvPr>
            <p:ph idx="1"/>
          </p:nvPr>
        </p:nvSpPr>
        <p:spPr>
          <a:xfrm>
            <a:off x="244476" y="1003035"/>
            <a:ext cx="7924739" cy="3624262"/>
          </a:xfrm>
        </p:spPr>
        <p:txBody>
          <a:bodyPr/>
          <a:lstStyle/>
          <a:p>
            <a:pPr>
              <a:lnSpc>
                <a:spcPct val="150000"/>
              </a:lnSpc>
            </a:pPr>
            <a:r>
              <a:rPr lang="en-US" altLang="zh-CN" sz="2400" smtClean="0">
                <a:solidFill>
                  <a:srgbClr val="FFFF99"/>
                </a:solidFill>
              </a:rPr>
              <a:t>M</a:t>
            </a:r>
            <a:r>
              <a:rPr lang="en-US" altLang="zh-CN" sz="2400" smtClean="0"/>
              <a:t>assive </a:t>
            </a:r>
            <a:r>
              <a:rPr lang="zh-CN" altLang="zh-CN" sz="2400" smtClean="0"/>
              <a:t>——</a:t>
            </a:r>
            <a:r>
              <a:rPr lang="en-US" altLang="zh-CN" sz="2400" smtClean="0"/>
              <a:t> </a:t>
            </a:r>
            <a:r>
              <a:rPr lang="zh-CN" altLang="en-US" sz="2400"/>
              <a:t>人数</a:t>
            </a:r>
            <a:r>
              <a:rPr lang="zh-CN" altLang="en-US" sz="2400" smtClean="0"/>
              <a:t>多 </a:t>
            </a:r>
            <a:r>
              <a:rPr lang="en-US" altLang="zh-CN" sz="2400" smtClean="0"/>
              <a:t>vs </a:t>
            </a:r>
            <a:r>
              <a:rPr lang="zh-CN" altLang="en-US" sz="2400" smtClean="0"/>
              <a:t>在校学生多</a:t>
            </a:r>
            <a:endParaRPr lang="en-US" altLang="zh-CN" sz="2400" smtClean="0"/>
          </a:p>
          <a:p>
            <a:pPr>
              <a:lnSpc>
                <a:spcPct val="150000"/>
              </a:lnSpc>
            </a:pPr>
            <a:r>
              <a:rPr lang="en-US" altLang="zh-CN" sz="2400" smtClean="0">
                <a:solidFill>
                  <a:srgbClr val="FFFF99"/>
                </a:solidFill>
              </a:rPr>
              <a:t>O</a:t>
            </a:r>
            <a:r>
              <a:rPr lang="en-US" altLang="zh-CN" sz="2400" smtClean="0"/>
              <a:t>pen </a:t>
            </a:r>
            <a:r>
              <a:rPr lang="zh-CN" altLang="zh-CN" sz="2400" smtClean="0"/>
              <a:t>——</a:t>
            </a:r>
            <a:r>
              <a:rPr lang="en-US" altLang="zh-CN" sz="2400" smtClean="0"/>
              <a:t> </a:t>
            </a:r>
            <a:r>
              <a:rPr lang="zh-CN" altLang="en-US" sz="2400" smtClean="0"/>
              <a:t>免费 </a:t>
            </a:r>
            <a:r>
              <a:rPr lang="en-US" altLang="zh-CN" sz="2400" smtClean="0"/>
              <a:t>vs </a:t>
            </a:r>
            <a:r>
              <a:rPr lang="zh-CN" altLang="zh-CN" sz="2400" smtClean="0">
                <a:effectLst/>
              </a:rPr>
              <a:t>培育社会主义</a:t>
            </a:r>
            <a:r>
              <a:rPr lang="zh-CN" altLang="zh-CN" sz="2400">
                <a:effectLst/>
              </a:rPr>
              <a:t>核心</a:t>
            </a:r>
            <a:r>
              <a:rPr lang="zh-CN" altLang="zh-CN" sz="2400" smtClean="0">
                <a:effectLst/>
              </a:rPr>
              <a:t>价值观</a:t>
            </a:r>
            <a:endParaRPr lang="en-US" altLang="zh-CN" sz="2400" smtClean="0">
              <a:effectLst/>
            </a:endParaRPr>
          </a:p>
          <a:p>
            <a:pPr>
              <a:lnSpc>
                <a:spcPct val="150000"/>
              </a:lnSpc>
            </a:pPr>
            <a:r>
              <a:rPr lang="en-US" altLang="zh-CN" sz="2400" smtClean="0">
                <a:solidFill>
                  <a:srgbClr val="FFFF99"/>
                </a:solidFill>
              </a:rPr>
              <a:t>O</a:t>
            </a:r>
            <a:r>
              <a:rPr lang="en-US" altLang="zh-CN" sz="2400" smtClean="0"/>
              <a:t>nline </a:t>
            </a:r>
            <a:r>
              <a:rPr lang="zh-CN" altLang="zh-CN" sz="2400" smtClean="0"/>
              <a:t>——</a:t>
            </a:r>
            <a:r>
              <a:rPr lang="en-US" altLang="zh-CN" sz="2400" smtClean="0"/>
              <a:t> </a:t>
            </a:r>
            <a:r>
              <a:rPr lang="zh-CN" altLang="zh-CN" sz="2400" smtClean="0"/>
              <a:t>适合</a:t>
            </a:r>
            <a:r>
              <a:rPr lang="zh-CN" altLang="zh-CN" sz="2400"/>
              <a:t>在互联网</a:t>
            </a:r>
            <a:r>
              <a:rPr lang="zh-CN" altLang="zh-CN" sz="2400" smtClean="0"/>
              <a:t>上</a:t>
            </a:r>
            <a:r>
              <a:rPr lang="zh-CN" altLang="en-US" sz="2400" smtClean="0"/>
              <a:t>开展教学活动和</a:t>
            </a:r>
            <a:r>
              <a:rPr lang="zh-CN" altLang="zh-CN" sz="2400" smtClean="0"/>
              <a:t>传播</a:t>
            </a:r>
            <a:endParaRPr lang="en-US" altLang="zh-CN" sz="2400" smtClean="0"/>
          </a:p>
          <a:p>
            <a:pPr>
              <a:lnSpc>
                <a:spcPct val="150000"/>
              </a:lnSpc>
            </a:pPr>
            <a:r>
              <a:rPr lang="en-US" altLang="zh-CN" sz="2400" smtClean="0">
                <a:solidFill>
                  <a:srgbClr val="FFFF99"/>
                </a:solidFill>
              </a:rPr>
              <a:t>C</a:t>
            </a:r>
            <a:r>
              <a:rPr lang="en-US" altLang="zh-CN" sz="2400" smtClean="0"/>
              <a:t>ourse </a:t>
            </a:r>
            <a:r>
              <a:rPr lang="zh-CN" altLang="zh-CN" sz="2400" smtClean="0"/>
              <a:t>——</a:t>
            </a:r>
            <a:r>
              <a:rPr lang="en-US" altLang="zh-CN" sz="2400" smtClean="0"/>
              <a:t> </a:t>
            </a:r>
            <a:r>
              <a:rPr lang="zh-CN" altLang="en-US" sz="2400" smtClean="0"/>
              <a:t>传播价值 </a:t>
            </a:r>
            <a:r>
              <a:rPr lang="en-US" altLang="zh-CN" sz="2400" smtClean="0"/>
              <a:t>vs </a:t>
            </a:r>
            <a:r>
              <a:rPr lang="zh-CN" altLang="en-US" sz="2400" smtClean="0"/>
              <a:t>高校学分课</a:t>
            </a:r>
            <a:endParaRPr lang="en-US" altLang="zh-CN" sz="2400"/>
          </a:p>
          <a:p>
            <a:endParaRPr lang="en-US" altLang="zh-CN"/>
          </a:p>
          <a:p>
            <a:endParaRPr lang="zh-CN" altLang="en-US"/>
          </a:p>
        </p:txBody>
      </p:sp>
    </p:spTree>
    <p:extLst>
      <p:ext uri="{BB962C8B-B14F-4D97-AF65-F5344CB8AC3E}">
        <p14:creationId xmlns:p14="http://schemas.microsoft.com/office/powerpoint/2010/main" val="42859401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230188"/>
            <a:ext cx="4816475" cy="449262"/>
          </a:xfrm>
        </p:spPr>
        <p:txBody>
          <a:bodyPr anchor="ctr" anchorCtr="0"/>
          <a:lstStyle/>
          <a:p>
            <a:r>
              <a:rPr lang="zh-CN" altLang="en-US" smtClean="0"/>
              <a:t>在线课程</a:t>
            </a:r>
            <a:r>
              <a:rPr lang="zh-CN" altLang="en-US" sz="3600" smtClean="0">
                <a:solidFill>
                  <a:srgbClr val="FFFF99"/>
                </a:solidFill>
              </a:rPr>
              <a:t> </a:t>
            </a:r>
            <a:r>
              <a:rPr lang="en-US" altLang="zh-CN" smtClean="0"/>
              <a:t>—— </a:t>
            </a:r>
            <a:r>
              <a:rPr lang="zh-CN" altLang="en-US" smtClean="0"/>
              <a:t>基本形式</a:t>
            </a:r>
            <a:endParaRPr lang="zh-CN" altLang="en-US"/>
          </a:p>
        </p:txBody>
      </p:sp>
      <p:sp>
        <p:nvSpPr>
          <p:cNvPr id="3" name="内容占位符 2"/>
          <p:cNvSpPr>
            <a:spLocks noGrp="1"/>
          </p:cNvSpPr>
          <p:nvPr>
            <p:ph idx="1"/>
          </p:nvPr>
        </p:nvSpPr>
        <p:spPr>
          <a:xfrm>
            <a:off x="244475" y="955409"/>
            <a:ext cx="8251825" cy="4047911"/>
          </a:xfrm>
        </p:spPr>
        <p:txBody>
          <a:bodyPr/>
          <a:lstStyle/>
          <a:p>
            <a:r>
              <a:rPr lang="en-US" altLang="zh-CN" smtClean="0"/>
              <a:t>MOOC —— </a:t>
            </a:r>
            <a:r>
              <a:rPr lang="zh-CN" altLang="en-US" smtClean="0"/>
              <a:t>大规模</a:t>
            </a:r>
            <a:r>
              <a:rPr lang="zh-CN" altLang="en-US"/>
              <a:t>开放在线</a:t>
            </a:r>
            <a:r>
              <a:rPr lang="zh-CN" altLang="en-US" smtClean="0"/>
              <a:t>课程，面向</a:t>
            </a:r>
            <a:r>
              <a:rPr lang="zh-CN" altLang="en-US" smtClean="0">
                <a:solidFill>
                  <a:srgbClr val="FFFF99"/>
                </a:solidFill>
              </a:rPr>
              <a:t>公众</a:t>
            </a:r>
            <a:r>
              <a:rPr lang="zh-CN" altLang="en-US" smtClean="0"/>
              <a:t>开放</a:t>
            </a:r>
            <a:endParaRPr lang="en-US" altLang="zh-CN"/>
          </a:p>
          <a:p>
            <a:endParaRPr lang="en-US" altLang="zh-CN" sz="2400"/>
          </a:p>
          <a:p>
            <a:pPr marL="342900" lvl="1" indent="-342900">
              <a:buFontTx/>
              <a:buChar char="•"/>
            </a:pPr>
            <a:r>
              <a:rPr lang="en-US" altLang="zh-CN" sz="2800" smtClean="0">
                <a:solidFill>
                  <a:srgbClr val="FFFF99"/>
                </a:solidFill>
                <a:effectLst>
                  <a:outerShdw blurRad="38100" dist="38100" dir="2700000" algn="tl">
                    <a:srgbClr val="000000">
                      <a:alpha val="43137"/>
                    </a:srgbClr>
                  </a:outerShdw>
                </a:effectLst>
                <a:cs typeface="+mn-cs"/>
              </a:rPr>
              <a:t>SPOC</a:t>
            </a:r>
            <a:r>
              <a:rPr lang="en-US" altLang="zh-CN" sz="2800" smtClean="0">
                <a:effectLst>
                  <a:outerShdw blurRad="38100" dist="38100" dir="2700000" algn="tl">
                    <a:srgbClr val="000000">
                      <a:alpha val="43137"/>
                    </a:srgbClr>
                  </a:outerShdw>
                </a:effectLst>
                <a:cs typeface="+mn-cs"/>
              </a:rPr>
              <a:t> —— </a:t>
            </a:r>
            <a:r>
              <a:rPr lang="zh-CN" altLang="en-US" sz="2800" smtClean="0">
                <a:effectLst>
                  <a:outerShdw blurRad="38100" dist="38100" dir="2700000" algn="tl">
                    <a:srgbClr val="000000">
                      <a:alpha val="43137"/>
                    </a:srgbClr>
                  </a:outerShdw>
                </a:effectLst>
                <a:cs typeface="+mn-cs"/>
              </a:rPr>
              <a:t>学校专属在线课程，针对</a:t>
            </a:r>
            <a:r>
              <a:rPr lang="zh-CN" altLang="en-US" sz="2800" smtClean="0">
                <a:solidFill>
                  <a:srgbClr val="FFFF99"/>
                </a:solidFill>
                <a:effectLst>
                  <a:outerShdw blurRad="38100" dist="38100" dir="2700000" algn="tl">
                    <a:srgbClr val="000000">
                      <a:alpha val="43137"/>
                    </a:srgbClr>
                  </a:outerShdw>
                </a:effectLst>
                <a:cs typeface="+mn-cs"/>
              </a:rPr>
              <a:t>校内</a:t>
            </a:r>
            <a:r>
              <a:rPr lang="zh-CN" altLang="en-US" sz="2800" smtClean="0">
                <a:effectLst>
                  <a:outerShdw blurRad="38100" dist="38100" dir="2700000" algn="tl">
                    <a:srgbClr val="000000">
                      <a:alpha val="43137"/>
                    </a:srgbClr>
                  </a:outerShdw>
                </a:effectLst>
                <a:cs typeface="+mn-cs"/>
              </a:rPr>
              <a:t>学习</a:t>
            </a:r>
            <a:endParaRPr lang="en-US" altLang="zh-CN" sz="2800" smtClean="0">
              <a:effectLst>
                <a:outerShdw blurRad="38100" dist="38100" dir="2700000" algn="tl">
                  <a:srgbClr val="000000">
                    <a:alpha val="43137"/>
                  </a:srgbClr>
                </a:outerShdw>
              </a:effectLst>
              <a:cs typeface="+mn-cs"/>
            </a:endParaRPr>
          </a:p>
          <a:p>
            <a:pPr marL="742950" lvl="2" indent="-342900"/>
            <a:r>
              <a:rPr lang="zh-CN" altLang="en-US" sz="2400" smtClean="0">
                <a:effectLst>
                  <a:outerShdw blurRad="38100" dist="38100" dir="2700000" algn="tl">
                    <a:srgbClr val="000000">
                      <a:alpha val="43137"/>
                    </a:srgbClr>
                  </a:outerShdw>
                </a:effectLst>
                <a:cs typeface="+mn-cs"/>
              </a:rPr>
              <a:t>以</a:t>
            </a:r>
            <a:r>
              <a:rPr lang="en-US" altLang="zh-CN" sz="2400">
                <a:effectLst>
                  <a:outerShdw blurRad="38100" dist="38100" dir="2700000" algn="tl">
                    <a:srgbClr val="000000">
                      <a:alpha val="43137"/>
                    </a:srgbClr>
                  </a:outerShdw>
                </a:effectLst>
                <a:cs typeface="+mn-cs"/>
              </a:rPr>
              <a:t>MOOC</a:t>
            </a:r>
            <a:r>
              <a:rPr lang="zh-CN" altLang="en-US" sz="2400">
                <a:effectLst>
                  <a:outerShdw blurRad="38100" dist="38100" dir="2700000" algn="tl">
                    <a:srgbClr val="000000">
                      <a:alpha val="43137"/>
                    </a:srgbClr>
                  </a:outerShdw>
                </a:effectLst>
                <a:cs typeface="+mn-cs"/>
              </a:rPr>
              <a:t>的教学方法和模式为依托，把在线教学和课堂教学有机融合，为混合式教学、翻转</a:t>
            </a:r>
            <a:r>
              <a:rPr lang="zh-CN" altLang="en-US" sz="2400" smtClean="0">
                <a:effectLst>
                  <a:outerShdw blurRad="38100" dist="38100" dir="2700000" algn="tl">
                    <a:srgbClr val="000000">
                      <a:alpha val="43137"/>
                    </a:srgbClr>
                  </a:outerShdw>
                </a:effectLst>
                <a:cs typeface="+mn-cs"/>
              </a:rPr>
              <a:t>课堂等教学实践提供了有效的支持，成为课程教学改革的一个重要手段</a:t>
            </a:r>
            <a:endParaRPr lang="zh-CN" altLang="en-US" sz="2400">
              <a:effectLst>
                <a:outerShdw blurRad="38100" dist="38100" dir="2700000" algn="tl">
                  <a:srgbClr val="000000">
                    <a:alpha val="43137"/>
                  </a:srgbClr>
                </a:outerShdw>
              </a:effectLst>
              <a:cs typeface="+mn-cs"/>
            </a:endParaRPr>
          </a:p>
        </p:txBody>
      </p:sp>
    </p:spTree>
    <p:extLst>
      <p:ext uri="{BB962C8B-B14F-4D97-AF65-F5344CB8AC3E}">
        <p14:creationId xmlns:p14="http://schemas.microsoft.com/office/powerpoint/2010/main" val="41254923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2463" y="1371601"/>
            <a:ext cx="5690980" cy="2042867"/>
          </a:xfrm>
          <a:prstGeom prst="rect">
            <a:avLst/>
          </a:prstGeom>
          <a:noFill/>
        </p:spPr>
        <p:txBody>
          <a:bodyPr wrap="none" rtlCol="0">
            <a:spAutoFit/>
          </a:bodyPr>
          <a:lstStyle/>
          <a:p>
            <a:pPr algn="ctr"/>
            <a:r>
              <a:rPr lang="en-US" altLang="zh-CN" sz="4800" smtClean="0">
                <a:solidFill>
                  <a:schemeClr val="bg1"/>
                </a:solidFill>
              </a:rPr>
              <a:t>MOOC</a:t>
            </a:r>
            <a:r>
              <a:rPr lang="zh-CN" altLang="en-US" sz="4800" smtClean="0">
                <a:solidFill>
                  <a:schemeClr val="bg1"/>
                </a:solidFill>
              </a:rPr>
              <a:t>和</a:t>
            </a:r>
            <a:r>
              <a:rPr lang="en-US" altLang="zh-CN" sz="4800" smtClean="0">
                <a:solidFill>
                  <a:schemeClr val="bg1"/>
                </a:solidFill>
              </a:rPr>
              <a:t>SPOC</a:t>
            </a:r>
            <a:r>
              <a:rPr lang="zh-CN" altLang="en-US" sz="4800" smtClean="0">
                <a:solidFill>
                  <a:schemeClr val="bg1"/>
                </a:solidFill>
              </a:rPr>
              <a:t>都是</a:t>
            </a:r>
            <a:endParaRPr lang="en-US" altLang="zh-CN" sz="4800" smtClean="0">
              <a:solidFill>
                <a:schemeClr val="bg1"/>
              </a:solidFill>
            </a:endParaRPr>
          </a:p>
          <a:p>
            <a:pPr algn="ctr">
              <a:lnSpc>
                <a:spcPct val="200000"/>
              </a:lnSpc>
            </a:pPr>
            <a:r>
              <a:rPr lang="zh-CN" altLang="en-US" sz="4800">
                <a:solidFill>
                  <a:srgbClr val="FFFF99"/>
                </a:solidFill>
                <a:latin typeface="楷体" panose="02010609060101010101" pitchFamily="49" charset="-122"/>
                <a:ea typeface="楷体" panose="02010609060101010101" pitchFamily="49" charset="-122"/>
              </a:rPr>
              <a:t>在线开放课程</a:t>
            </a:r>
          </a:p>
        </p:txBody>
      </p:sp>
    </p:spTree>
    <p:extLst>
      <p:ext uri="{BB962C8B-B14F-4D97-AF65-F5344CB8AC3E}">
        <p14:creationId xmlns:p14="http://schemas.microsoft.com/office/powerpoint/2010/main" val="1592582083"/>
      </p:ext>
    </p:extLst>
  </p:cSld>
  <p:clrMapOvr>
    <a:masterClrMapping/>
  </p:clrMapOvr>
  <mc:AlternateContent xmlns:mc="http://schemas.openxmlformats.org/markup-compatibility/2006" xmlns:p14="http://schemas.microsoft.com/office/powerpoint/2010/main">
    <mc:Choice Requires="p14">
      <p:transition spd="slow" p14:dur="30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230188"/>
            <a:ext cx="8723054" cy="449262"/>
          </a:xfrm>
        </p:spPr>
        <p:txBody>
          <a:bodyPr/>
          <a:lstStyle/>
          <a:p>
            <a:r>
              <a:rPr lang="en-US" altLang="zh-CN" sz="2000" b="1">
                <a:latin typeface="黑体" pitchFamily="49" charset="-122"/>
                <a:ea typeface="黑体" pitchFamily="49" charset="-122"/>
                <a:cs typeface="Times New Roman" pitchFamily="18" charset="0"/>
              </a:rPr>
              <a:t>《</a:t>
            </a:r>
            <a:r>
              <a:rPr lang="zh-CN" altLang="en-US" sz="2000" b="1">
                <a:latin typeface="黑体" pitchFamily="49" charset="-122"/>
                <a:ea typeface="黑体" pitchFamily="49" charset="-122"/>
                <a:cs typeface="Times New Roman" pitchFamily="18" charset="0"/>
              </a:rPr>
              <a:t>教育部关于加强高等学校在线开放课程建设应用与管理的意见</a:t>
            </a:r>
            <a:r>
              <a:rPr lang="en-US" altLang="zh-CN" sz="2000" b="1">
                <a:latin typeface="黑体" pitchFamily="49" charset="-122"/>
                <a:ea typeface="黑体" pitchFamily="49" charset="-122"/>
                <a:cs typeface="Times New Roman" pitchFamily="18" charset="0"/>
              </a:rPr>
              <a:t>》</a:t>
            </a:r>
            <a:endParaRPr lang="zh-CN" altLang="en-US" sz="2000"/>
          </a:p>
        </p:txBody>
      </p:sp>
      <p:sp>
        <p:nvSpPr>
          <p:cNvPr id="3" name="内容占位符 2"/>
          <p:cNvSpPr>
            <a:spLocks noGrp="1"/>
          </p:cNvSpPr>
          <p:nvPr>
            <p:ph idx="1"/>
          </p:nvPr>
        </p:nvSpPr>
        <p:spPr>
          <a:xfrm>
            <a:off x="463550" y="955410"/>
            <a:ext cx="8204200" cy="3624262"/>
          </a:xfrm>
        </p:spPr>
        <p:txBody>
          <a:bodyPr/>
          <a:lstStyle/>
          <a:p>
            <a:pPr marL="0" indent="0">
              <a:lnSpc>
                <a:spcPct val="150000"/>
              </a:lnSpc>
              <a:buFont typeface="Wingdings" pitchFamily="2" charset="2"/>
              <a:buNone/>
            </a:pPr>
            <a:r>
              <a:rPr lang="zh-CN" altLang="en-US" sz="2400" smtClean="0">
                <a:cs typeface="Times New Roman" pitchFamily="18" charset="0"/>
              </a:rPr>
              <a:t>认</a:t>
            </a:r>
            <a:r>
              <a:rPr lang="zh-CN" altLang="zh-CN" sz="2400" smtClean="0">
                <a:cs typeface="Times New Roman" pitchFamily="18" charset="0"/>
              </a:rPr>
              <a:t>定</a:t>
            </a:r>
            <a:r>
              <a:rPr lang="zh-CN" altLang="zh-CN" sz="2400">
                <a:cs typeface="Times New Roman" pitchFamily="18" charset="0"/>
              </a:rPr>
              <a:t>一批国家精品在线开放课程。综合考察课程的</a:t>
            </a:r>
            <a:r>
              <a:rPr lang="zh-CN" altLang="zh-CN" sz="2400" b="1">
                <a:solidFill>
                  <a:srgbClr val="FFFF99"/>
                </a:solidFill>
                <a:cs typeface="Times New Roman" pitchFamily="18" charset="0"/>
              </a:rPr>
              <a:t>教学内容与资源、教学设计与方法、教学活动与评价、教学效果与影响、团队支持与服务等要素，</a:t>
            </a:r>
            <a:r>
              <a:rPr lang="zh-CN" altLang="zh-CN" sz="2400">
                <a:cs typeface="Times New Roman" pitchFamily="18" charset="0"/>
              </a:rPr>
              <a:t>采取先建设应用、后评价认定的方式，</a:t>
            </a:r>
            <a:r>
              <a:rPr lang="en-US" altLang="zh-CN" sz="2400">
                <a:cs typeface="Times New Roman" pitchFamily="18" charset="0"/>
              </a:rPr>
              <a:t>2017</a:t>
            </a:r>
            <a:r>
              <a:rPr lang="zh-CN" altLang="zh-CN" sz="2400">
                <a:cs typeface="Times New Roman" pitchFamily="18" charset="0"/>
              </a:rPr>
              <a:t>年前认定</a:t>
            </a:r>
            <a:r>
              <a:rPr lang="en-US" altLang="zh-CN" sz="2400">
                <a:cs typeface="Times New Roman" pitchFamily="18" charset="0"/>
              </a:rPr>
              <a:t>1000</a:t>
            </a:r>
            <a:r>
              <a:rPr lang="zh-CN" altLang="zh-CN" sz="2400">
                <a:cs typeface="Times New Roman" pitchFamily="18" charset="0"/>
              </a:rPr>
              <a:t>余门国家精品在线开放课程。到</a:t>
            </a:r>
            <a:r>
              <a:rPr lang="en-US" altLang="zh-CN" sz="2400">
                <a:cs typeface="Times New Roman" pitchFamily="18" charset="0"/>
              </a:rPr>
              <a:t>2020</a:t>
            </a:r>
            <a:r>
              <a:rPr lang="zh-CN" altLang="zh-CN" sz="2400">
                <a:cs typeface="Times New Roman" pitchFamily="18" charset="0"/>
              </a:rPr>
              <a:t>年，认定</a:t>
            </a:r>
            <a:r>
              <a:rPr lang="en-US" altLang="zh-CN" sz="2400">
                <a:cs typeface="Times New Roman" pitchFamily="18" charset="0"/>
              </a:rPr>
              <a:t>3000</a:t>
            </a:r>
            <a:r>
              <a:rPr lang="zh-CN" altLang="zh-CN" sz="2400">
                <a:cs typeface="Times New Roman" pitchFamily="18" charset="0"/>
              </a:rPr>
              <a:t>余门国家精品在线开放课程</a:t>
            </a:r>
            <a:r>
              <a:rPr lang="en-US" altLang="zh-CN" sz="2400">
                <a:cs typeface="Times New Roman" pitchFamily="18" charset="0"/>
              </a:rPr>
              <a:t> </a:t>
            </a:r>
            <a:r>
              <a:rPr lang="zh-CN" altLang="zh-CN" sz="2400">
                <a:cs typeface="Times New Roman" pitchFamily="18" charset="0"/>
              </a:rPr>
              <a:t>。</a:t>
            </a:r>
            <a:endParaRPr lang="zh-CN" altLang="en-US" sz="2400"/>
          </a:p>
        </p:txBody>
      </p:sp>
      <p:sp>
        <p:nvSpPr>
          <p:cNvPr id="5" name="七角星 4"/>
          <p:cNvSpPr/>
          <p:nvPr/>
        </p:nvSpPr>
        <p:spPr bwMode="auto">
          <a:xfrm>
            <a:off x="4278054" y="1174992"/>
            <a:ext cx="4695825" cy="3914775"/>
          </a:xfrm>
          <a:prstGeom prst="star7">
            <a:avLst/>
          </a:prstGeom>
          <a:gradFill>
            <a:gsLst>
              <a:gs pos="0">
                <a:srgbClr val="8488C4"/>
              </a:gs>
              <a:gs pos="57000">
                <a:srgbClr val="D4DEFF"/>
              </a:gs>
              <a:gs pos="31000">
                <a:srgbClr val="D4DEFF"/>
              </a:gs>
              <a:gs pos="79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rgbClr val="4040A2"/>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定义了与在线课程质量相关的基本元素</a:t>
            </a:r>
          </a:p>
        </p:txBody>
      </p:sp>
    </p:spTree>
    <p:extLst>
      <p:ext uri="{BB962C8B-B14F-4D97-AF65-F5344CB8AC3E}">
        <p14:creationId xmlns:p14="http://schemas.microsoft.com/office/powerpoint/2010/main" val="582988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230188"/>
            <a:ext cx="8723054" cy="449262"/>
          </a:xfrm>
        </p:spPr>
        <p:txBody>
          <a:bodyPr/>
          <a:lstStyle/>
          <a:p>
            <a:r>
              <a:rPr lang="en-US" altLang="zh-CN" sz="2000" b="1">
                <a:latin typeface="黑体" pitchFamily="49" charset="-122"/>
                <a:ea typeface="黑体" pitchFamily="49" charset="-122"/>
                <a:cs typeface="Times New Roman" pitchFamily="18" charset="0"/>
              </a:rPr>
              <a:t>《</a:t>
            </a:r>
            <a:r>
              <a:rPr lang="zh-CN" altLang="en-US" sz="2000" b="1">
                <a:latin typeface="黑体" pitchFamily="49" charset="-122"/>
                <a:ea typeface="黑体" pitchFamily="49" charset="-122"/>
                <a:cs typeface="Times New Roman" pitchFamily="18" charset="0"/>
              </a:rPr>
              <a:t>教育部关于加强高等学校在线开放课程建设应用与管理的意见</a:t>
            </a:r>
            <a:r>
              <a:rPr lang="en-US" altLang="zh-CN" sz="2000" b="1">
                <a:latin typeface="黑体" pitchFamily="49" charset="-122"/>
                <a:ea typeface="黑体" pitchFamily="49" charset="-122"/>
                <a:cs typeface="Times New Roman" pitchFamily="18" charset="0"/>
              </a:rPr>
              <a:t>》</a:t>
            </a:r>
            <a:endParaRPr lang="zh-CN" altLang="en-US" sz="2000"/>
          </a:p>
        </p:txBody>
      </p:sp>
      <p:sp>
        <p:nvSpPr>
          <p:cNvPr id="3" name="内容占位符 2"/>
          <p:cNvSpPr>
            <a:spLocks noGrp="1"/>
          </p:cNvSpPr>
          <p:nvPr>
            <p:ph idx="1"/>
          </p:nvPr>
        </p:nvSpPr>
        <p:spPr/>
        <p:txBody>
          <a:bodyPr/>
          <a:lstStyle/>
          <a:p>
            <a:pPr>
              <a:lnSpc>
                <a:spcPct val="150000"/>
              </a:lnSpc>
              <a:buFont typeface="Wingdings" pitchFamily="2" charset="2"/>
              <a:buNone/>
            </a:pPr>
            <a:r>
              <a:rPr lang="zh-CN" altLang="en-US" sz="2400" smtClean="0">
                <a:cs typeface="Times New Roman" pitchFamily="18" charset="0"/>
              </a:rPr>
              <a:t>  </a:t>
            </a:r>
            <a:r>
              <a:rPr lang="zh-CN" altLang="zh-CN" sz="2400" b="1" smtClean="0">
                <a:solidFill>
                  <a:srgbClr val="FFFF99"/>
                </a:solidFill>
                <a:cs typeface="Times New Roman" pitchFamily="18" charset="0"/>
              </a:rPr>
              <a:t>促进</a:t>
            </a:r>
            <a:r>
              <a:rPr lang="zh-CN" altLang="zh-CN" sz="2400" b="1">
                <a:solidFill>
                  <a:srgbClr val="FFFF99"/>
                </a:solidFill>
                <a:cs typeface="Times New Roman" pitchFamily="18" charset="0"/>
              </a:rPr>
              <a:t>在线开放课程广泛应用</a:t>
            </a:r>
            <a:r>
              <a:rPr lang="zh-CN" altLang="zh-CN" sz="2400">
                <a:cs typeface="Times New Roman" pitchFamily="18" charset="0"/>
              </a:rPr>
              <a:t>。鼓励高校结合本校人才培养目标和需求，通过在线学习、在线学习与课堂教学相结合等多种方式应用在线开放课程，不断创新校内、校际课程共享与应用模式</a:t>
            </a:r>
            <a:r>
              <a:rPr lang="en-US" altLang="zh-CN" sz="2400">
                <a:cs typeface="Times New Roman" pitchFamily="18" charset="0"/>
              </a:rPr>
              <a:t> </a:t>
            </a:r>
            <a:r>
              <a:rPr lang="zh-CN" altLang="zh-CN" sz="2400">
                <a:cs typeface="Times New Roman" pitchFamily="18" charset="0"/>
              </a:rPr>
              <a:t>。鼓励在线开放课程公共服务平台在保障公益性的同时，积极探索课程拓展资源与个性化学习服务的市场化运营方式</a:t>
            </a:r>
            <a:r>
              <a:rPr lang="en-US" altLang="zh-CN" sz="2400">
                <a:cs typeface="Times New Roman" pitchFamily="18" charset="0"/>
              </a:rPr>
              <a:t> </a:t>
            </a:r>
            <a:r>
              <a:rPr lang="zh-CN" altLang="zh-CN" sz="2400">
                <a:cs typeface="Times New Roman" pitchFamily="18" charset="0"/>
              </a:rPr>
              <a:t>。</a:t>
            </a:r>
            <a:endParaRPr lang="zh-CN" altLang="en-US" sz="2400"/>
          </a:p>
        </p:txBody>
      </p:sp>
      <p:sp>
        <p:nvSpPr>
          <p:cNvPr id="4" name="七角星 3"/>
          <p:cNvSpPr/>
          <p:nvPr/>
        </p:nvSpPr>
        <p:spPr bwMode="auto">
          <a:xfrm>
            <a:off x="2914650" y="981075"/>
            <a:ext cx="4695825" cy="3914775"/>
          </a:xfrm>
          <a:prstGeom prst="star7">
            <a:avLst/>
          </a:prstGeom>
          <a:gradFill>
            <a:gsLst>
              <a:gs pos="0">
                <a:srgbClr val="8488C4"/>
              </a:gs>
              <a:gs pos="57000">
                <a:srgbClr val="D4DEFF"/>
              </a:gs>
              <a:gs pos="31000">
                <a:srgbClr val="D4DEFF"/>
              </a:gs>
              <a:gs pos="79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rgbClr val="4040A2"/>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学校用</a:t>
            </a:r>
            <a:endParaRPr kumimoji="0" lang="en-US" altLang="zh-CN" sz="2800" b="1" i="0" u="none" strike="noStrike" cap="none" normalizeH="0" baseline="0" smtClean="0">
              <a:ln>
                <a:noFill/>
              </a:ln>
              <a:solidFill>
                <a:srgbClr val="4040A2"/>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marL="0" marR="0" indent="0" algn="l" defTabSz="914400" rtl="0" eaLnBrk="0" fontAlgn="base" latinLnBrk="0" hangingPunct="0">
              <a:lnSpc>
                <a:spcPct val="100000"/>
              </a:lnSpc>
              <a:spcBef>
                <a:spcPct val="0"/>
              </a:spcBef>
              <a:spcAft>
                <a:spcPct val="0"/>
              </a:spcAft>
              <a:buClrTx/>
              <a:buSzTx/>
              <a:buFontTx/>
              <a:buNone/>
              <a:tabLst/>
            </a:pPr>
            <a:r>
              <a:rPr lang="zh-CN" altLang="en-US" sz="2800" b="1" smtClean="0">
                <a:solidFill>
                  <a:srgbClr val="4040A2"/>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教师用</a:t>
            </a:r>
            <a:endParaRPr lang="en-US" altLang="zh-CN" sz="2800" b="1" smtClean="0">
              <a:solidFill>
                <a:srgbClr val="4040A2"/>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a:ln>
                  <a:noFill/>
                </a:ln>
                <a:solidFill>
                  <a:srgbClr val="4040A2"/>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kumimoji="0" lang="zh-CN" altLang="en-US" sz="2800" b="1" i="0" u="none" strike="noStrike" cap="none" normalizeH="0" baseline="0" smtClean="0">
                <a:ln>
                  <a:noFill/>
                </a:ln>
                <a:solidFill>
                  <a:srgbClr val="4040A2"/>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学生用</a:t>
            </a:r>
          </a:p>
        </p:txBody>
      </p:sp>
    </p:spTree>
    <p:extLst>
      <p:ext uri="{BB962C8B-B14F-4D97-AF65-F5344CB8AC3E}">
        <p14:creationId xmlns:p14="http://schemas.microsoft.com/office/powerpoint/2010/main" val="2781346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494569" y="3590558"/>
            <a:ext cx="3627437" cy="86360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3" name="Rectangle 3"/>
          <p:cNvSpPr>
            <a:spLocks noChangeArrowheads="1"/>
          </p:cNvSpPr>
          <p:nvPr/>
        </p:nvSpPr>
        <p:spPr bwMode="auto">
          <a:xfrm>
            <a:off x="3029431" y="2641233"/>
            <a:ext cx="4105275" cy="86360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4" name="Rectangle 4"/>
          <p:cNvSpPr>
            <a:spLocks noChangeArrowheads="1"/>
          </p:cNvSpPr>
          <p:nvPr/>
        </p:nvSpPr>
        <p:spPr bwMode="auto">
          <a:xfrm>
            <a:off x="2524606" y="1717308"/>
            <a:ext cx="4608513" cy="86518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5" name="Rectangle 5"/>
          <p:cNvSpPr>
            <a:spLocks noChangeArrowheads="1"/>
          </p:cNvSpPr>
          <p:nvPr/>
        </p:nvSpPr>
        <p:spPr bwMode="auto">
          <a:xfrm>
            <a:off x="2019781" y="783858"/>
            <a:ext cx="5111750" cy="86518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6" name="Text Box 4"/>
          <p:cNvSpPr txBox="1">
            <a:spLocks noChangeArrowheads="1"/>
          </p:cNvSpPr>
          <p:nvPr/>
        </p:nvSpPr>
        <p:spPr bwMode="auto">
          <a:xfrm>
            <a:off x="3496156" y="3703270"/>
            <a:ext cx="3743325"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在线</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课程的教学应用模式</a:t>
            </a:r>
            <a:endPar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Text Box 16"/>
          <p:cNvSpPr txBox="1">
            <a:spLocks noChangeArrowheads="1"/>
          </p:cNvSpPr>
          <p:nvPr/>
        </p:nvSpPr>
        <p:spPr bwMode="auto">
          <a:xfrm>
            <a:off x="2559531" y="1791556"/>
            <a:ext cx="4573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smtClean="0">
                <a:latin typeface="微软雅黑" panose="020B0503020204020204" pitchFamily="34" charset="-122"/>
                <a:ea typeface="微软雅黑" panose="020B0503020204020204" pitchFamily="34" charset="-122"/>
              </a:rPr>
              <a:t>评价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适合中国高等教育的在线课程</a:t>
            </a:r>
            <a:r>
              <a:rPr lang="en-US" altLang="zh-CN" sz="2000" dirty="0" smtClean="0">
                <a:latin typeface="微软雅黑" panose="020B0503020204020204" pitchFamily="34" charset="-122"/>
                <a:ea typeface="微软雅黑" panose="020B0503020204020204" pitchFamily="34" charset="-122"/>
              </a:rPr>
              <a:t/>
            </a:r>
            <a:br>
              <a:rPr lang="en-US" altLang="zh-CN" sz="2000" dirty="0" smtClean="0">
                <a:latin typeface="微软雅黑" panose="020B0503020204020204" pitchFamily="34" charset="-122"/>
                <a:ea typeface="微软雅黑" panose="020B0503020204020204" pitchFamily="34" charset="-122"/>
              </a:rPr>
            </a:br>
            <a:r>
              <a:rPr lang="zh-CN" altLang="en-US" sz="2000" dirty="0" smtClean="0">
                <a:latin typeface="微软雅黑" panose="020B0503020204020204" pitchFamily="34" charset="-122"/>
                <a:ea typeface="微软雅黑" panose="020B0503020204020204" pitchFamily="34" charset="-122"/>
              </a:rPr>
              <a:t>的基本原则</a:t>
            </a:r>
            <a:endParaRPr lang="en-US" altLang="zh-CN" sz="2000" dirty="0">
              <a:latin typeface="微软雅黑" panose="020B0503020204020204" pitchFamily="34" charset="-122"/>
              <a:ea typeface="微软雅黑" panose="020B0503020204020204" pitchFamily="34" charset="-122"/>
            </a:endParaRPr>
          </a:p>
        </p:txBody>
      </p:sp>
      <p:sp>
        <p:nvSpPr>
          <p:cNvPr id="8" name="Text Box 17"/>
          <p:cNvSpPr txBox="1">
            <a:spLocks noChangeArrowheads="1"/>
          </p:cNvSpPr>
          <p:nvPr/>
        </p:nvSpPr>
        <p:spPr bwMode="auto">
          <a:xfrm>
            <a:off x="3027844" y="2758708"/>
            <a:ext cx="41036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smtClean="0">
                <a:latin typeface="微软雅黑" panose="020B0503020204020204" pitchFamily="34" charset="-122"/>
                <a:ea typeface="微软雅黑" panose="020B0503020204020204" pitchFamily="34" charset="-122"/>
              </a:rPr>
              <a:t>在线课程</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设计、建设</a:t>
            </a:r>
            <a:r>
              <a:rPr lang="zh-CN" altLang="en-US" sz="2000" dirty="0" smtClean="0">
                <a:latin typeface="微软雅黑" panose="020B0503020204020204" pitchFamily="34" charset="-122"/>
                <a:ea typeface="微软雅黑" panose="020B0503020204020204" pitchFamily="34" charset="-122"/>
              </a:rPr>
              <a:t>的要点和</a:t>
            </a:r>
            <a:r>
              <a:rPr lang="en-US" altLang="zh-CN" sz="2000" dirty="0" smtClean="0">
                <a:latin typeface="微软雅黑" panose="020B0503020204020204" pitchFamily="34" charset="-122"/>
                <a:ea typeface="微软雅黑" panose="020B0503020204020204" pitchFamily="34" charset="-122"/>
              </a:rPr>
              <a:t/>
            </a:r>
            <a:br>
              <a:rPr lang="en-US" altLang="zh-CN" sz="2000" dirty="0" smtClean="0">
                <a:latin typeface="微软雅黑" panose="020B0503020204020204" pitchFamily="34" charset="-122"/>
                <a:ea typeface="微软雅黑" panose="020B0503020204020204" pitchFamily="34" charset="-122"/>
              </a:rPr>
            </a:br>
            <a:r>
              <a:rPr lang="zh-CN" altLang="en-US" sz="2000" dirty="0" smtClean="0">
                <a:latin typeface="微软雅黑" panose="020B0503020204020204" pitchFamily="34" charset="-122"/>
                <a:ea typeface="微软雅黑" panose="020B0503020204020204" pitchFamily="34" charset="-122"/>
              </a:rPr>
              <a:t>基本元素</a:t>
            </a:r>
            <a:endParaRPr lang="en-US" altLang="zh-CN" sz="2000" dirty="0">
              <a:latin typeface="微软雅黑" panose="020B0503020204020204" pitchFamily="34" charset="-122"/>
              <a:ea typeface="微软雅黑" panose="020B0503020204020204" pitchFamily="34" charset="-122"/>
            </a:endParaRPr>
          </a:p>
        </p:txBody>
      </p:sp>
      <p:sp>
        <p:nvSpPr>
          <p:cNvPr id="9" name="Text Box 18"/>
          <p:cNvSpPr txBox="1">
            <a:spLocks noChangeArrowheads="1"/>
          </p:cNvSpPr>
          <p:nvPr/>
        </p:nvSpPr>
        <p:spPr bwMode="auto">
          <a:xfrm>
            <a:off x="2016606" y="918795"/>
            <a:ext cx="5041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latin typeface="微软雅黑" panose="020B0503020204020204" pitchFamily="34" charset="-122"/>
                <a:ea typeface="微软雅黑" panose="020B0503020204020204" pitchFamily="34" charset="-122"/>
              </a:rPr>
              <a:t>对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以</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MOOC</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为代表的 </a:t>
            </a:r>
            <a:r>
              <a:rPr lang="zh-CN" altLang="en-US" sz="2000" dirty="0" smtClean="0">
                <a:latin typeface="微软雅黑" panose="020B0503020204020204" pitchFamily="34" charset="-122"/>
                <a:ea typeface="微软雅黑" panose="020B0503020204020204" pitchFamily="34" charset="-122"/>
              </a:rPr>
              <a:t>在线课程的基本认识</a:t>
            </a:r>
            <a:endParaRPr lang="en-US" altLang="zh-CN" sz="2000" dirty="0">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p:txBody>
      </p:sp>
      <p:grpSp>
        <p:nvGrpSpPr>
          <p:cNvPr id="10" name="Group 13"/>
          <p:cNvGrpSpPr>
            <a:grpSpLocks/>
          </p:cNvGrpSpPr>
          <p:nvPr/>
        </p:nvGrpSpPr>
        <p:grpSpPr bwMode="auto">
          <a:xfrm>
            <a:off x="972031" y="750547"/>
            <a:ext cx="1003300" cy="923925"/>
            <a:chOff x="0" y="0"/>
            <a:chExt cx="632" cy="582"/>
          </a:xfrm>
          <a:solidFill>
            <a:schemeClr val="accent6">
              <a:lumMod val="50000"/>
            </a:schemeClr>
          </a:solidFill>
        </p:grpSpPr>
        <p:sp>
          <p:nvSpPr>
            <p:cNvPr id="11" name="Rectangle 5"/>
            <p:cNvSpPr>
              <a:spLocks noChangeArrowheads="1"/>
            </p:cNvSpPr>
            <p:nvPr/>
          </p:nvSpPr>
          <p:spPr bwMode="auto">
            <a:xfrm rot="5400000">
              <a:off x="25"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12" name="Text Box 6"/>
            <p:cNvSpPr txBox="1">
              <a:spLocks noChangeArrowheads="1"/>
            </p:cNvSpPr>
            <p:nvPr/>
          </p:nvSpPr>
          <p:spPr bwMode="auto">
            <a:xfrm>
              <a:off x="278" y="345"/>
              <a:ext cx="116" cy="213"/>
            </a:xfrm>
            <a:prstGeom prst="rect">
              <a:avLst/>
            </a:prstGeom>
            <a:noFill/>
            <a:ln w="9525">
              <a:noFill/>
              <a:miter lim="800000"/>
              <a:headEnd/>
              <a:tailEnd/>
            </a:ln>
          </p:spPr>
          <p:txBody>
            <a:bodyPr wrap="none">
              <a:spAutoFit/>
            </a:bodyPr>
            <a:lstStyle/>
            <a:p>
              <a:pPr algn="ctr" fontAlgn="auto">
                <a:spcBef>
                  <a:spcPts val="0"/>
                </a:spcBef>
                <a:spcAft>
                  <a:spcPts val="0"/>
                </a:spcAft>
                <a:defRPr/>
              </a:pPr>
              <a:endParaRPr lang="en-US" sz="1600" b="1" dirty="0">
                <a:solidFill>
                  <a:srgbClr val="FFFFFF"/>
                </a:solidFill>
                <a:latin typeface="微软雅黑" pitchFamily="34" charset="-122"/>
                <a:ea typeface="微软雅黑" pitchFamily="34" charset="-122"/>
              </a:endParaRPr>
            </a:p>
          </p:txBody>
        </p:sp>
        <p:sp>
          <p:nvSpPr>
            <p:cNvPr id="13" name="TextBox 30"/>
            <p:cNvSpPr txBox="1">
              <a:spLocks noChangeArrowheads="1"/>
            </p:cNvSpPr>
            <p:nvPr/>
          </p:nvSpPr>
          <p:spPr bwMode="auto">
            <a:xfrm>
              <a:off x="154" y="107"/>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dirty="0">
                  <a:solidFill>
                    <a:schemeClr val="bg1"/>
                  </a:solidFill>
                  <a:latin typeface="Verdana" pitchFamily="34" charset="0"/>
                  <a:ea typeface="+mn-ea"/>
                </a:rPr>
                <a:t>1</a:t>
              </a:r>
              <a:endParaRPr lang="zh-CN" altLang="zh-CN" sz="3200" dirty="0">
                <a:solidFill>
                  <a:schemeClr val="bg1"/>
                </a:solidFill>
                <a:latin typeface="Verdana" pitchFamily="34" charset="0"/>
                <a:ea typeface="+mn-ea"/>
              </a:endParaRPr>
            </a:p>
          </p:txBody>
        </p:sp>
      </p:grpSp>
      <p:grpSp>
        <p:nvGrpSpPr>
          <p:cNvPr id="14" name="Group 17"/>
          <p:cNvGrpSpPr>
            <a:grpSpLocks/>
          </p:cNvGrpSpPr>
          <p:nvPr/>
        </p:nvGrpSpPr>
        <p:grpSpPr bwMode="auto">
          <a:xfrm>
            <a:off x="1981681" y="2619023"/>
            <a:ext cx="1003300" cy="923925"/>
            <a:chOff x="0" y="0"/>
            <a:chExt cx="632" cy="582"/>
          </a:xfrm>
          <a:solidFill>
            <a:schemeClr val="accent6">
              <a:lumMod val="50000"/>
            </a:schemeClr>
          </a:solidFill>
        </p:grpSpPr>
        <p:sp>
          <p:nvSpPr>
            <p:cNvPr id="15" name="Rectangle 5"/>
            <p:cNvSpPr>
              <a:spLocks noChangeArrowheads="1"/>
            </p:cNvSpPr>
            <p:nvPr/>
          </p:nvSpPr>
          <p:spPr bwMode="auto">
            <a:xfrm rot="5400000">
              <a:off x="25"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16" name="Text Box 10"/>
            <p:cNvSpPr txBox="1">
              <a:spLocks noChangeArrowheads="1"/>
            </p:cNvSpPr>
            <p:nvPr/>
          </p:nvSpPr>
          <p:spPr bwMode="auto">
            <a:xfrm>
              <a:off x="270" y="350"/>
              <a:ext cx="116" cy="213"/>
            </a:xfrm>
            <a:prstGeom prst="rect">
              <a:avLst/>
            </a:prstGeom>
            <a:noFill/>
            <a:ln w="9525">
              <a:noFill/>
              <a:miter lim="800000"/>
              <a:headEnd/>
              <a:tailEnd/>
            </a:ln>
          </p:spPr>
          <p:txBody>
            <a:bodyPr wrap="none">
              <a:spAutoFit/>
            </a:bodyPr>
            <a:lstStyle/>
            <a:p>
              <a:pPr algn="ctr" fontAlgn="auto">
                <a:spcBef>
                  <a:spcPts val="0"/>
                </a:spcBef>
                <a:spcAft>
                  <a:spcPts val="0"/>
                </a:spcAft>
                <a:defRPr/>
              </a:pPr>
              <a:endParaRPr lang="en-US" sz="1600" b="1" dirty="0">
                <a:solidFill>
                  <a:srgbClr val="FFFFFF"/>
                </a:solidFill>
                <a:latin typeface="微软雅黑" pitchFamily="34" charset="-122"/>
                <a:ea typeface="微软雅黑" pitchFamily="34" charset="-122"/>
              </a:endParaRPr>
            </a:p>
          </p:txBody>
        </p:sp>
        <p:sp>
          <p:nvSpPr>
            <p:cNvPr id="17" name="TextBox 31"/>
            <p:cNvSpPr txBox="1">
              <a:spLocks noChangeArrowheads="1"/>
            </p:cNvSpPr>
            <p:nvPr/>
          </p:nvSpPr>
          <p:spPr bwMode="auto">
            <a:xfrm>
              <a:off x="159" y="109"/>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dirty="0">
                  <a:solidFill>
                    <a:schemeClr val="bg1"/>
                  </a:solidFill>
                  <a:latin typeface="Verdana" pitchFamily="34" charset="0"/>
                  <a:ea typeface="+mn-ea"/>
                </a:rPr>
                <a:t>3</a:t>
              </a:r>
              <a:endParaRPr lang="zh-CN" altLang="zh-CN" sz="3200" dirty="0">
                <a:solidFill>
                  <a:schemeClr val="bg1"/>
                </a:solidFill>
                <a:latin typeface="Verdana" pitchFamily="34" charset="0"/>
                <a:ea typeface="+mn-ea"/>
              </a:endParaRPr>
            </a:p>
          </p:txBody>
        </p:sp>
      </p:grpSp>
      <p:grpSp>
        <p:nvGrpSpPr>
          <p:cNvPr id="18" name="Group 21"/>
          <p:cNvGrpSpPr>
            <a:grpSpLocks/>
          </p:cNvGrpSpPr>
          <p:nvPr/>
        </p:nvGrpSpPr>
        <p:grpSpPr bwMode="auto">
          <a:xfrm>
            <a:off x="2454757" y="3566745"/>
            <a:ext cx="1003300" cy="923925"/>
            <a:chOff x="3" y="0"/>
            <a:chExt cx="632" cy="582"/>
          </a:xfrm>
        </p:grpSpPr>
        <p:sp>
          <p:nvSpPr>
            <p:cNvPr id="19" name="Rectangle 5"/>
            <p:cNvSpPr>
              <a:spLocks noChangeArrowheads="1"/>
            </p:cNvSpPr>
            <p:nvPr/>
          </p:nvSpPr>
          <p:spPr bwMode="auto">
            <a:xfrm rot="5400000">
              <a:off x="28" y="-25"/>
              <a:ext cx="582" cy="632"/>
            </a:xfrm>
            <a:prstGeom prst="rect">
              <a:avLst/>
            </a:prstGeom>
            <a:solidFill>
              <a:srgbClr val="DEA900"/>
            </a:solidFill>
            <a:ln>
              <a:noFill/>
            </a:ln>
            <a:extLst>
              <a:ext uri="{91240B29-F687-4F45-9708-019B960494DF}">
                <a14:hiddenLine xmlns:a14="http://schemas.microsoft.com/office/drawing/2010/main" w="38100">
                  <a:solidFill>
                    <a:srgbClr val="000000"/>
                  </a:solidFill>
                  <a:miter lim="800000"/>
                  <a:headEnd/>
                  <a:tailEnd/>
                </a14:hiddenLine>
              </a:ext>
            </a:extLst>
          </p:spPr>
          <p:txBody>
            <a:bodyPr rot="10800000" vert="eaVert"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20" name="Text Box 11"/>
            <p:cNvSpPr txBox="1">
              <a:spLocks noChangeArrowheads="1"/>
            </p:cNvSpPr>
            <p:nvPr/>
          </p:nvSpPr>
          <p:spPr bwMode="auto">
            <a:xfrm>
              <a:off x="259" y="368"/>
              <a:ext cx="1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en-US" altLang="zh-CN" sz="1600" b="1" dirty="0">
                <a:solidFill>
                  <a:srgbClr val="FFFFFF"/>
                </a:solidFill>
                <a:latin typeface="微软雅黑" panose="020B0503020204020204" pitchFamily="34" charset="-122"/>
                <a:ea typeface="微软雅黑" panose="020B0503020204020204" pitchFamily="34" charset="-122"/>
              </a:endParaRPr>
            </a:p>
          </p:txBody>
        </p:sp>
        <p:sp>
          <p:nvSpPr>
            <p:cNvPr id="21" name="TextBox 32"/>
            <p:cNvSpPr txBox="1">
              <a:spLocks noChangeArrowheads="1"/>
            </p:cNvSpPr>
            <p:nvPr/>
          </p:nvSpPr>
          <p:spPr bwMode="auto">
            <a:xfrm>
              <a:off x="159" y="110"/>
              <a:ext cx="32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dirty="0">
                  <a:solidFill>
                    <a:schemeClr val="bg1"/>
                  </a:solidFill>
                  <a:latin typeface="Verdana" panose="020B0604030504040204" pitchFamily="34" charset="0"/>
                </a:rPr>
                <a:t>4</a:t>
              </a:r>
              <a:endParaRPr lang="zh-CN" altLang="zh-CN" sz="3200" dirty="0">
                <a:solidFill>
                  <a:schemeClr val="bg1"/>
                </a:solidFill>
                <a:latin typeface="Verdana" panose="020B0604030504040204" pitchFamily="34" charset="0"/>
              </a:endParaRPr>
            </a:p>
          </p:txBody>
        </p:sp>
      </p:grpSp>
      <p:grpSp>
        <p:nvGrpSpPr>
          <p:cNvPr id="22" name="Group 25"/>
          <p:cNvGrpSpPr>
            <a:grpSpLocks/>
          </p:cNvGrpSpPr>
          <p:nvPr/>
        </p:nvGrpSpPr>
        <p:grpSpPr bwMode="auto">
          <a:xfrm>
            <a:off x="1484794" y="1682410"/>
            <a:ext cx="1003300" cy="923925"/>
            <a:chOff x="4" y="0"/>
            <a:chExt cx="632" cy="582"/>
          </a:xfrm>
          <a:solidFill>
            <a:srgbClr val="DEA900"/>
          </a:solidFill>
        </p:grpSpPr>
        <p:sp>
          <p:nvSpPr>
            <p:cNvPr id="23" name="Rectangle 5"/>
            <p:cNvSpPr>
              <a:spLocks noChangeArrowheads="1"/>
            </p:cNvSpPr>
            <p:nvPr/>
          </p:nvSpPr>
          <p:spPr bwMode="auto">
            <a:xfrm rot="5400000">
              <a:off x="29"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24" name="Text Box 6"/>
            <p:cNvSpPr txBox="1">
              <a:spLocks noChangeArrowheads="1"/>
            </p:cNvSpPr>
            <p:nvPr/>
          </p:nvSpPr>
          <p:spPr bwMode="auto">
            <a:xfrm>
              <a:off x="259" y="368"/>
              <a:ext cx="116" cy="213"/>
            </a:xfrm>
            <a:prstGeom prst="rect">
              <a:avLst/>
            </a:prstGeom>
            <a:noFill/>
            <a:ln w="9525">
              <a:noFill/>
              <a:miter lim="800000"/>
              <a:headEnd/>
              <a:tailEnd/>
            </a:ln>
          </p:spPr>
          <p:txBody>
            <a:bodyPr wrap="none">
              <a:spAutoFit/>
            </a:bodyPr>
            <a:lstStyle/>
            <a:p>
              <a:pPr algn="ctr" fontAlgn="auto">
                <a:spcBef>
                  <a:spcPts val="0"/>
                </a:spcBef>
                <a:spcAft>
                  <a:spcPts val="0"/>
                </a:spcAft>
                <a:defRPr/>
              </a:pPr>
              <a:endParaRPr lang="en-US" sz="1600" b="1" dirty="0">
                <a:solidFill>
                  <a:srgbClr val="FFFFFF"/>
                </a:solidFill>
                <a:latin typeface="微软雅黑" pitchFamily="34" charset="-122"/>
                <a:ea typeface="微软雅黑" pitchFamily="34" charset="-122"/>
              </a:endParaRPr>
            </a:p>
          </p:txBody>
        </p:sp>
        <p:sp>
          <p:nvSpPr>
            <p:cNvPr id="25" name="TextBox 33"/>
            <p:cNvSpPr txBox="1">
              <a:spLocks noChangeArrowheads="1"/>
            </p:cNvSpPr>
            <p:nvPr/>
          </p:nvSpPr>
          <p:spPr bwMode="auto">
            <a:xfrm>
              <a:off x="160" y="107"/>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dirty="0">
                  <a:solidFill>
                    <a:schemeClr val="bg1"/>
                  </a:solidFill>
                  <a:latin typeface="Verdana" pitchFamily="34" charset="0"/>
                  <a:ea typeface="+mn-ea"/>
                </a:rPr>
                <a:t>2</a:t>
              </a:r>
              <a:endParaRPr lang="zh-CN" altLang="zh-CN" sz="3200" dirty="0">
                <a:solidFill>
                  <a:schemeClr val="bg1"/>
                </a:solidFill>
                <a:latin typeface="Verdana" pitchFamily="34" charset="0"/>
                <a:ea typeface="+mn-ea"/>
              </a:endParaRPr>
            </a:p>
          </p:txBody>
        </p:sp>
      </p:grpSp>
      <p:pic>
        <p:nvPicPr>
          <p:cNvPr id="26"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8811" y="32415"/>
            <a:ext cx="1165860" cy="537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4066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
                                        <p:tgtEl>
                                          <p:spTgt spid="5"/>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00"/>
                                        <p:tgtEl>
                                          <p:spTgt spid="4"/>
                                        </p:tgtEl>
                                      </p:cBhvr>
                                    </p:animEffect>
                                  </p:childTnLst>
                                </p:cTn>
                              </p:par>
                              <p:par>
                                <p:cTn id="11" presetID="22" presetClass="entr" presetSubtype="8"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
                                        <p:tgtEl>
                                          <p:spTgt spid="3"/>
                                        </p:tgtEl>
                                      </p:cBhvr>
                                    </p:animEffect>
                                  </p:childTnLst>
                                </p:cTn>
                              </p:par>
                              <p:par>
                                <p:cTn id="14" presetID="22" presetClass="entr" presetSubtype="8" fill="hold" grpId="0" nodeType="withEffect">
                                  <p:stCondLst>
                                    <p:cond delay="60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200"/>
                                        <p:tgtEl>
                                          <p:spTgt spid="2"/>
                                        </p:tgtEl>
                                      </p:cBhvr>
                                    </p:animEffect>
                                  </p:childTnLst>
                                </p:cTn>
                              </p:par>
                            </p:childTnLst>
                          </p:cTn>
                        </p:par>
                        <p:par>
                          <p:cTn id="17" fill="hold">
                            <p:stCondLst>
                              <p:cond delay="800"/>
                            </p:stCondLst>
                            <p:childTnLst>
                              <p:par>
                                <p:cTn id="18" presetID="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 fill="hold"/>
                                        <p:tgtEl>
                                          <p:spTgt spid="10"/>
                                        </p:tgtEl>
                                        <p:attrNameLst>
                                          <p:attrName>ppt_x</p:attrName>
                                        </p:attrNameLst>
                                      </p:cBhvr>
                                      <p:tavLst>
                                        <p:tav tm="0">
                                          <p:val>
                                            <p:strVal val="0-#ppt_w/2"/>
                                          </p:val>
                                        </p:tav>
                                        <p:tav tm="100000">
                                          <p:val>
                                            <p:strVal val="#ppt_x"/>
                                          </p:val>
                                        </p:tav>
                                      </p:tavLst>
                                    </p:anim>
                                    <p:anim calcmode="lin" valueType="num">
                                      <p:cBhvr additive="base">
                                        <p:cTn id="21" dur="200" fill="hold"/>
                                        <p:tgtEl>
                                          <p:spTgt spid="10"/>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300"/>
                                        <p:tgtEl>
                                          <p:spTgt spid="9"/>
                                        </p:tgtEl>
                                      </p:cBhvr>
                                    </p:animEffect>
                                  </p:childTnLst>
                                </p:cTn>
                              </p:par>
                            </p:childTnLst>
                          </p:cTn>
                        </p:par>
                        <p:par>
                          <p:cTn id="25" fill="hold">
                            <p:stCondLst>
                              <p:cond delay="1100"/>
                            </p:stCondLst>
                            <p:childTnLst>
                              <p:par>
                                <p:cTn id="26" presetID="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200" fill="hold"/>
                                        <p:tgtEl>
                                          <p:spTgt spid="22"/>
                                        </p:tgtEl>
                                        <p:attrNameLst>
                                          <p:attrName>ppt_x</p:attrName>
                                        </p:attrNameLst>
                                      </p:cBhvr>
                                      <p:tavLst>
                                        <p:tav tm="0">
                                          <p:val>
                                            <p:strVal val="0-#ppt_w/2"/>
                                          </p:val>
                                        </p:tav>
                                        <p:tav tm="100000">
                                          <p:val>
                                            <p:strVal val="#ppt_x"/>
                                          </p:val>
                                        </p:tav>
                                      </p:tavLst>
                                    </p:anim>
                                    <p:anim calcmode="lin" valueType="num">
                                      <p:cBhvr additive="base">
                                        <p:cTn id="29" dur="200" fill="hold"/>
                                        <p:tgtEl>
                                          <p:spTgt spid="22"/>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300"/>
                                        <p:tgtEl>
                                          <p:spTgt spid="7"/>
                                        </p:tgtEl>
                                      </p:cBhvr>
                                    </p:animEffect>
                                  </p:childTnLst>
                                </p:cTn>
                              </p:par>
                            </p:childTnLst>
                          </p:cTn>
                        </p:par>
                        <p:par>
                          <p:cTn id="33" fill="hold">
                            <p:stCondLst>
                              <p:cond delay="1400"/>
                            </p:stCondLst>
                            <p:childTnLst>
                              <p:par>
                                <p:cTn id="34" presetID="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200" fill="hold"/>
                                        <p:tgtEl>
                                          <p:spTgt spid="14"/>
                                        </p:tgtEl>
                                        <p:attrNameLst>
                                          <p:attrName>ppt_x</p:attrName>
                                        </p:attrNameLst>
                                      </p:cBhvr>
                                      <p:tavLst>
                                        <p:tav tm="0">
                                          <p:val>
                                            <p:strVal val="0-#ppt_w/2"/>
                                          </p:val>
                                        </p:tav>
                                        <p:tav tm="100000">
                                          <p:val>
                                            <p:strVal val="#ppt_x"/>
                                          </p:val>
                                        </p:tav>
                                      </p:tavLst>
                                    </p:anim>
                                    <p:anim calcmode="lin" valueType="num">
                                      <p:cBhvr additive="base">
                                        <p:cTn id="37" dur="200" fill="hold"/>
                                        <p:tgtEl>
                                          <p:spTgt spid="14"/>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300"/>
                                        <p:tgtEl>
                                          <p:spTgt spid="8"/>
                                        </p:tgtEl>
                                      </p:cBhvr>
                                    </p:animEffect>
                                  </p:childTnLst>
                                </p:cTn>
                              </p:par>
                            </p:childTnLst>
                          </p:cTn>
                        </p:par>
                        <p:par>
                          <p:cTn id="41" fill="hold">
                            <p:stCondLst>
                              <p:cond delay="1700"/>
                            </p:stCondLst>
                            <p:childTnLst>
                              <p:par>
                                <p:cTn id="42" presetID="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200" fill="hold"/>
                                        <p:tgtEl>
                                          <p:spTgt spid="18"/>
                                        </p:tgtEl>
                                        <p:attrNameLst>
                                          <p:attrName>ppt_x</p:attrName>
                                        </p:attrNameLst>
                                      </p:cBhvr>
                                      <p:tavLst>
                                        <p:tav tm="0">
                                          <p:val>
                                            <p:strVal val="0-#ppt_w/2"/>
                                          </p:val>
                                        </p:tav>
                                        <p:tav tm="100000">
                                          <p:val>
                                            <p:strVal val="#ppt_x"/>
                                          </p:val>
                                        </p:tav>
                                      </p:tavLst>
                                    </p:anim>
                                    <p:anim calcmode="lin" valueType="num">
                                      <p:cBhvr additive="base">
                                        <p:cTn id="45" dur="200" fill="hold"/>
                                        <p:tgtEl>
                                          <p:spTgt spid="18"/>
                                        </p:tgtEl>
                                        <p:attrNameLst>
                                          <p:attrName>ppt_y</p:attrName>
                                        </p:attrNameLst>
                                      </p:cBhvr>
                                      <p:tavLst>
                                        <p:tav tm="0">
                                          <p:val>
                                            <p:strVal val="#ppt_y"/>
                                          </p:val>
                                        </p:tav>
                                        <p:tav tm="100000">
                                          <p:val>
                                            <p:strVal val="#ppt_y"/>
                                          </p:val>
                                        </p:tav>
                                      </p:tavLst>
                                    </p:anim>
                                  </p:childTnLst>
                                </p:cTn>
                              </p:par>
                              <p:par>
                                <p:cTn id="46" presetID="22" presetClass="entr" presetSubtype="8"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nimBg="1" autoUpdateAnimBg="0"/>
      <p:bldP spid="5" grpId="0" animBg="1" autoUpdateAnimBg="0"/>
      <p:bldP spid="6" grpId="0" bldLvl="0" autoUpdateAnimBg="0"/>
      <p:bldP spid="7" grpId="0" bldLvl="0" autoUpdateAnimBg="0"/>
      <p:bldP spid="8" grpId="0" bldLvl="0" autoUpdateAnimBg="0"/>
      <p:bldP spid="9"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230188"/>
            <a:ext cx="8723054" cy="449262"/>
          </a:xfrm>
        </p:spPr>
        <p:txBody>
          <a:bodyPr/>
          <a:lstStyle/>
          <a:p>
            <a:r>
              <a:rPr lang="en-US" altLang="zh-CN" sz="2000" b="1">
                <a:latin typeface="黑体" pitchFamily="49" charset="-122"/>
                <a:ea typeface="黑体" pitchFamily="49" charset="-122"/>
                <a:cs typeface="Times New Roman" pitchFamily="18" charset="0"/>
              </a:rPr>
              <a:t>《</a:t>
            </a:r>
            <a:r>
              <a:rPr lang="zh-CN" altLang="en-US" sz="2000" b="1">
                <a:latin typeface="黑体" pitchFamily="49" charset="-122"/>
                <a:ea typeface="黑体" pitchFamily="49" charset="-122"/>
                <a:cs typeface="Times New Roman" pitchFamily="18" charset="0"/>
              </a:rPr>
              <a:t>教育部关于加强高等学校在线开放课程建设应用与管理的意见</a:t>
            </a:r>
            <a:r>
              <a:rPr lang="en-US" altLang="zh-CN" sz="2000" b="1">
                <a:latin typeface="黑体" pitchFamily="49" charset="-122"/>
                <a:ea typeface="黑体" pitchFamily="49" charset="-122"/>
                <a:cs typeface="Times New Roman" pitchFamily="18" charset="0"/>
              </a:rPr>
              <a:t>》</a:t>
            </a:r>
            <a:endParaRPr lang="zh-CN" altLang="en-US" sz="2000"/>
          </a:p>
        </p:txBody>
      </p:sp>
      <p:sp>
        <p:nvSpPr>
          <p:cNvPr id="3" name="内容占位符 2"/>
          <p:cNvSpPr>
            <a:spLocks noGrp="1"/>
          </p:cNvSpPr>
          <p:nvPr>
            <p:ph idx="1"/>
          </p:nvPr>
        </p:nvSpPr>
        <p:spPr>
          <a:xfrm>
            <a:off x="244474" y="955410"/>
            <a:ext cx="8782568" cy="3624262"/>
          </a:xfrm>
        </p:spPr>
        <p:txBody>
          <a:bodyPr/>
          <a:lstStyle/>
          <a:p>
            <a:pPr>
              <a:lnSpc>
                <a:spcPct val="150000"/>
              </a:lnSpc>
              <a:buFont typeface="Wingdings" pitchFamily="2" charset="2"/>
              <a:buNone/>
            </a:pPr>
            <a:r>
              <a:rPr lang="zh-CN" altLang="en-US" sz="2400">
                <a:cs typeface="Times New Roman" pitchFamily="18" charset="0"/>
              </a:rPr>
              <a:t>　</a:t>
            </a:r>
            <a:r>
              <a:rPr lang="zh-CN" altLang="zh-CN" sz="2400" smtClean="0">
                <a:cs typeface="Times New Roman" pitchFamily="18" charset="0"/>
              </a:rPr>
              <a:t>推进</a:t>
            </a:r>
            <a:r>
              <a:rPr lang="zh-CN" altLang="zh-CN" sz="2400">
                <a:cs typeface="Times New Roman" pitchFamily="18" charset="0"/>
              </a:rPr>
              <a:t>在线开放课程</a:t>
            </a:r>
            <a:r>
              <a:rPr lang="zh-CN" altLang="zh-CN" sz="2400" b="1">
                <a:solidFill>
                  <a:srgbClr val="FFFF99"/>
                </a:solidFill>
                <a:cs typeface="Times New Roman" pitchFamily="18" charset="0"/>
              </a:rPr>
              <a:t>学分认定和学分管理制度创新</a:t>
            </a:r>
            <a:r>
              <a:rPr lang="zh-CN" altLang="zh-CN" sz="2400">
                <a:cs typeface="Times New Roman" pitchFamily="18" charset="0"/>
              </a:rPr>
              <a:t>。鼓励高校制订在线开放课程教学质量认定标准，将通过本校认定的在线课程纳入培养方案和教学计划，并制订在线课程的教学效果评价办法和学生修读在线课程的学分认定办法。在保证教学质量的前提下，鼓励高校开展在线学习、在线学习与课堂教学相结合等多种方式的学分认定、学分转换和学习过程认定</a:t>
            </a:r>
            <a:r>
              <a:rPr lang="zh-CN" altLang="en-US" sz="2400" smtClean="0">
                <a:cs typeface="Times New Roman" pitchFamily="18" charset="0"/>
              </a:rPr>
              <a:t>。</a:t>
            </a:r>
            <a:endParaRPr lang="zh-CN" altLang="zh-CN" sz="2400">
              <a:cs typeface="Times New Roman" pitchFamily="18" charset="0"/>
            </a:endParaRPr>
          </a:p>
        </p:txBody>
      </p:sp>
      <p:sp>
        <p:nvSpPr>
          <p:cNvPr id="4" name="七角星 3"/>
          <p:cNvSpPr/>
          <p:nvPr/>
        </p:nvSpPr>
        <p:spPr bwMode="auto">
          <a:xfrm>
            <a:off x="2914650" y="981075"/>
            <a:ext cx="4695825" cy="3914775"/>
          </a:xfrm>
          <a:prstGeom prst="star7">
            <a:avLst/>
          </a:prstGeom>
          <a:gradFill>
            <a:gsLst>
              <a:gs pos="0">
                <a:srgbClr val="8488C4"/>
              </a:gs>
              <a:gs pos="57000">
                <a:srgbClr val="D4DEFF"/>
              </a:gs>
              <a:gs pos="31000">
                <a:srgbClr val="D4DEFF"/>
              </a:gs>
              <a:gs pos="79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4000" b="1" i="0" u="none" strike="noStrike" cap="none" normalizeH="0" baseline="0" smtClean="0">
                <a:ln>
                  <a:noFill/>
                </a:ln>
                <a:solidFill>
                  <a:srgbClr val="4040A2"/>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机制建设与创新</a:t>
            </a:r>
          </a:p>
        </p:txBody>
      </p:sp>
    </p:spTree>
    <p:extLst>
      <p:ext uri="{BB962C8B-B14F-4D97-AF65-F5344CB8AC3E}">
        <p14:creationId xmlns:p14="http://schemas.microsoft.com/office/powerpoint/2010/main" val="2781346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230188"/>
            <a:ext cx="8723054" cy="449262"/>
          </a:xfrm>
        </p:spPr>
        <p:txBody>
          <a:bodyPr/>
          <a:lstStyle/>
          <a:p>
            <a:r>
              <a:rPr lang="en-US" altLang="zh-CN" sz="2000" b="1">
                <a:latin typeface="黑体" pitchFamily="49" charset="-122"/>
                <a:ea typeface="黑体" pitchFamily="49" charset="-122"/>
                <a:cs typeface="Times New Roman" pitchFamily="18" charset="0"/>
              </a:rPr>
              <a:t>《</a:t>
            </a:r>
            <a:r>
              <a:rPr lang="zh-CN" altLang="en-US" sz="2000" b="1">
                <a:latin typeface="黑体" pitchFamily="49" charset="-122"/>
                <a:ea typeface="黑体" pitchFamily="49" charset="-122"/>
                <a:cs typeface="Times New Roman" pitchFamily="18" charset="0"/>
              </a:rPr>
              <a:t>教育部关于加强高等学校在线开放课程建设应用与管理的意见</a:t>
            </a:r>
            <a:r>
              <a:rPr lang="en-US" altLang="zh-CN" sz="2000" b="1">
                <a:latin typeface="黑体" pitchFamily="49" charset="-122"/>
                <a:ea typeface="黑体" pitchFamily="49" charset="-122"/>
                <a:cs typeface="Times New Roman" pitchFamily="18" charset="0"/>
              </a:rPr>
              <a:t>》</a:t>
            </a:r>
            <a:endParaRPr lang="zh-CN" altLang="en-US" sz="2000"/>
          </a:p>
        </p:txBody>
      </p:sp>
      <p:sp>
        <p:nvSpPr>
          <p:cNvPr id="3" name="内容占位符 2"/>
          <p:cNvSpPr>
            <a:spLocks noGrp="1"/>
          </p:cNvSpPr>
          <p:nvPr>
            <p:ph idx="1"/>
          </p:nvPr>
        </p:nvSpPr>
        <p:spPr>
          <a:xfrm>
            <a:off x="244474" y="955410"/>
            <a:ext cx="8782568" cy="3624262"/>
          </a:xfrm>
        </p:spPr>
        <p:txBody>
          <a:bodyPr/>
          <a:lstStyle/>
          <a:p>
            <a:pPr>
              <a:buFont typeface="Wingdings" pitchFamily="2" charset="2"/>
              <a:buNone/>
              <a:defRPr/>
            </a:pPr>
            <a:r>
              <a:rPr lang="zh-CN" altLang="en-US" sz="2400" kern="1200" smtClean="0"/>
              <a:t>　</a:t>
            </a:r>
            <a:r>
              <a:rPr lang="zh-CN" altLang="zh-CN" sz="3200" kern="1200" smtClean="0"/>
              <a:t>注重</a:t>
            </a:r>
            <a:r>
              <a:rPr lang="zh-CN" altLang="zh-CN" sz="3200" kern="1200"/>
              <a:t>应用共享。坚持</a:t>
            </a:r>
            <a:r>
              <a:rPr lang="zh-CN" altLang="zh-CN" sz="3200" b="1" kern="1200">
                <a:solidFill>
                  <a:srgbClr val="FFFF99"/>
                </a:solidFill>
              </a:rPr>
              <a:t>应用驱动、建以致用</a:t>
            </a:r>
            <a:r>
              <a:rPr lang="zh-CN" altLang="zh-CN" sz="3200" kern="1200"/>
              <a:t>，着力推动在线开放课程的广泛应用。</a:t>
            </a:r>
            <a:endParaRPr lang="en-US" altLang="zh-CN" sz="3200" kern="1200" dirty="0"/>
          </a:p>
        </p:txBody>
      </p:sp>
      <p:sp>
        <p:nvSpPr>
          <p:cNvPr id="4" name="七角星 3"/>
          <p:cNvSpPr/>
          <p:nvPr/>
        </p:nvSpPr>
        <p:spPr bwMode="auto">
          <a:xfrm>
            <a:off x="2914650" y="981075"/>
            <a:ext cx="4695825" cy="3914775"/>
          </a:xfrm>
          <a:prstGeom prst="star7">
            <a:avLst/>
          </a:prstGeom>
          <a:gradFill>
            <a:gsLst>
              <a:gs pos="0">
                <a:srgbClr val="8488C4"/>
              </a:gs>
              <a:gs pos="57000">
                <a:srgbClr val="D4DEFF"/>
              </a:gs>
              <a:gs pos="31000">
                <a:srgbClr val="D4DEFF"/>
              </a:gs>
              <a:gs pos="79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4000" b="1" i="0" u="none" strike="noStrike" cap="none" normalizeH="0" baseline="0" smtClean="0">
                <a:ln>
                  <a:noFill/>
                </a:ln>
                <a:solidFill>
                  <a:srgbClr val="4040A2"/>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质量控制的核心是</a:t>
            </a:r>
            <a:r>
              <a:rPr kumimoji="0" lang="zh-CN" altLang="en-US" sz="4000" b="1" i="0" u="none" strike="noStrike" cap="none" normalizeH="0" baseline="0" smtClean="0">
                <a:ln>
                  <a:noFill/>
                </a:ln>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应用</a:t>
            </a:r>
          </a:p>
        </p:txBody>
      </p:sp>
    </p:spTree>
    <p:extLst>
      <p:ext uri="{BB962C8B-B14F-4D97-AF65-F5344CB8AC3E}">
        <p14:creationId xmlns:p14="http://schemas.microsoft.com/office/powerpoint/2010/main" val="1232356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494569" y="3590558"/>
            <a:ext cx="3627437" cy="86360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3" name="Rectangle 3"/>
          <p:cNvSpPr>
            <a:spLocks noChangeArrowheads="1"/>
          </p:cNvSpPr>
          <p:nvPr/>
        </p:nvSpPr>
        <p:spPr bwMode="auto">
          <a:xfrm>
            <a:off x="3029431" y="2641233"/>
            <a:ext cx="4105275" cy="86360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4" name="Rectangle 4"/>
          <p:cNvSpPr>
            <a:spLocks noChangeArrowheads="1"/>
          </p:cNvSpPr>
          <p:nvPr/>
        </p:nvSpPr>
        <p:spPr bwMode="auto">
          <a:xfrm>
            <a:off x="2524606" y="1717308"/>
            <a:ext cx="4608513" cy="86518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5" name="Rectangle 5"/>
          <p:cNvSpPr>
            <a:spLocks noChangeArrowheads="1"/>
          </p:cNvSpPr>
          <p:nvPr/>
        </p:nvSpPr>
        <p:spPr bwMode="auto">
          <a:xfrm>
            <a:off x="2019781" y="783858"/>
            <a:ext cx="5111750" cy="86518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6" name="Text Box 4"/>
          <p:cNvSpPr txBox="1">
            <a:spLocks noChangeArrowheads="1"/>
          </p:cNvSpPr>
          <p:nvPr/>
        </p:nvSpPr>
        <p:spPr bwMode="auto">
          <a:xfrm>
            <a:off x="3496156" y="3703270"/>
            <a:ext cx="3743325"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在线</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课程的教学应用模式</a:t>
            </a:r>
            <a:endPar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Text Box 16"/>
          <p:cNvSpPr txBox="1">
            <a:spLocks noChangeArrowheads="1"/>
          </p:cNvSpPr>
          <p:nvPr/>
        </p:nvSpPr>
        <p:spPr bwMode="auto">
          <a:xfrm>
            <a:off x="2559531" y="1791556"/>
            <a:ext cx="4573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smtClean="0">
                <a:latin typeface="微软雅黑" panose="020B0503020204020204" pitchFamily="34" charset="-122"/>
                <a:ea typeface="微软雅黑" panose="020B0503020204020204" pitchFamily="34" charset="-122"/>
              </a:rPr>
              <a:t>评价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适合中国高等教育的在线课程</a:t>
            </a:r>
            <a:r>
              <a:rPr lang="en-US" altLang="zh-CN" sz="2000" dirty="0" smtClean="0">
                <a:latin typeface="微软雅黑" panose="020B0503020204020204" pitchFamily="34" charset="-122"/>
                <a:ea typeface="微软雅黑" panose="020B0503020204020204" pitchFamily="34" charset="-122"/>
              </a:rPr>
              <a:t/>
            </a:r>
            <a:br>
              <a:rPr lang="en-US" altLang="zh-CN" sz="2000" dirty="0" smtClean="0">
                <a:latin typeface="微软雅黑" panose="020B0503020204020204" pitchFamily="34" charset="-122"/>
                <a:ea typeface="微软雅黑" panose="020B0503020204020204" pitchFamily="34" charset="-122"/>
              </a:rPr>
            </a:br>
            <a:r>
              <a:rPr lang="zh-CN" altLang="en-US" sz="2000" dirty="0" smtClean="0">
                <a:latin typeface="微软雅黑" panose="020B0503020204020204" pitchFamily="34" charset="-122"/>
                <a:ea typeface="微软雅黑" panose="020B0503020204020204" pitchFamily="34" charset="-122"/>
              </a:rPr>
              <a:t>的基本原则</a:t>
            </a:r>
            <a:endParaRPr lang="en-US" altLang="zh-CN" sz="2000" dirty="0">
              <a:latin typeface="微软雅黑" panose="020B0503020204020204" pitchFamily="34" charset="-122"/>
              <a:ea typeface="微软雅黑" panose="020B0503020204020204" pitchFamily="34" charset="-122"/>
            </a:endParaRPr>
          </a:p>
        </p:txBody>
      </p:sp>
      <p:sp>
        <p:nvSpPr>
          <p:cNvPr id="8" name="Text Box 17"/>
          <p:cNvSpPr txBox="1">
            <a:spLocks noChangeArrowheads="1"/>
          </p:cNvSpPr>
          <p:nvPr/>
        </p:nvSpPr>
        <p:spPr bwMode="auto">
          <a:xfrm>
            <a:off x="3027844" y="2758708"/>
            <a:ext cx="41036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smtClean="0">
                <a:latin typeface="微软雅黑" panose="020B0503020204020204" pitchFamily="34" charset="-122"/>
                <a:ea typeface="微软雅黑" panose="020B0503020204020204" pitchFamily="34" charset="-122"/>
              </a:rPr>
              <a:t>在线课程</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设计、建设</a:t>
            </a:r>
            <a:r>
              <a:rPr lang="zh-CN" altLang="en-US" sz="2000" dirty="0" smtClean="0">
                <a:latin typeface="微软雅黑" panose="020B0503020204020204" pitchFamily="34" charset="-122"/>
                <a:ea typeface="微软雅黑" panose="020B0503020204020204" pitchFamily="34" charset="-122"/>
              </a:rPr>
              <a:t>的要点和</a:t>
            </a:r>
            <a:r>
              <a:rPr lang="en-US" altLang="zh-CN" sz="2000" dirty="0" smtClean="0">
                <a:latin typeface="微软雅黑" panose="020B0503020204020204" pitchFamily="34" charset="-122"/>
                <a:ea typeface="微软雅黑" panose="020B0503020204020204" pitchFamily="34" charset="-122"/>
              </a:rPr>
              <a:t/>
            </a:r>
            <a:br>
              <a:rPr lang="en-US" altLang="zh-CN" sz="2000" dirty="0" smtClean="0">
                <a:latin typeface="微软雅黑" panose="020B0503020204020204" pitchFamily="34" charset="-122"/>
                <a:ea typeface="微软雅黑" panose="020B0503020204020204" pitchFamily="34" charset="-122"/>
              </a:rPr>
            </a:br>
            <a:r>
              <a:rPr lang="zh-CN" altLang="en-US" sz="2000" dirty="0" smtClean="0">
                <a:latin typeface="微软雅黑" panose="020B0503020204020204" pitchFamily="34" charset="-122"/>
                <a:ea typeface="微软雅黑" panose="020B0503020204020204" pitchFamily="34" charset="-122"/>
              </a:rPr>
              <a:t>基本元素</a:t>
            </a:r>
            <a:endParaRPr lang="en-US" altLang="zh-CN" sz="2000" dirty="0">
              <a:latin typeface="微软雅黑" panose="020B0503020204020204" pitchFamily="34" charset="-122"/>
              <a:ea typeface="微软雅黑" panose="020B0503020204020204" pitchFamily="34" charset="-122"/>
            </a:endParaRPr>
          </a:p>
        </p:txBody>
      </p:sp>
      <p:sp>
        <p:nvSpPr>
          <p:cNvPr id="9" name="Text Box 18"/>
          <p:cNvSpPr txBox="1">
            <a:spLocks noChangeArrowheads="1"/>
          </p:cNvSpPr>
          <p:nvPr/>
        </p:nvSpPr>
        <p:spPr bwMode="auto">
          <a:xfrm>
            <a:off x="2016606" y="918795"/>
            <a:ext cx="5041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latin typeface="微软雅黑" panose="020B0503020204020204" pitchFamily="34" charset="-122"/>
                <a:ea typeface="微软雅黑" panose="020B0503020204020204" pitchFamily="34" charset="-122"/>
              </a:rPr>
              <a:t>对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以</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MOOC</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为代表的 </a:t>
            </a:r>
            <a:r>
              <a:rPr lang="zh-CN" altLang="en-US" sz="2000" dirty="0" smtClean="0">
                <a:latin typeface="微软雅黑" panose="020B0503020204020204" pitchFamily="34" charset="-122"/>
                <a:ea typeface="微软雅黑" panose="020B0503020204020204" pitchFamily="34" charset="-122"/>
              </a:rPr>
              <a:t>在线课程的基本认识</a:t>
            </a:r>
            <a:endParaRPr lang="en-US" altLang="zh-CN" sz="2000" dirty="0">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p:txBody>
      </p:sp>
      <p:grpSp>
        <p:nvGrpSpPr>
          <p:cNvPr id="10" name="Group 13"/>
          <p:cNvGrpSpPr>
            <a:grpSpLocks/>
          </p:cNvGrpSpPr>
          <p:nvPr/>
        </p:nvGrpSpPr>
        <p:grpSpPr bwMode="auto">
          <a:xfrm>
            <a:off x="972031" y="750547"/>
            <a:ext cx="1003300" cy="923925"/>
            <a:chOff x="0" y="0"/>
            <a:chExt cx="632" cy="582"/>
          </a:xfrm>
          <a:solidFill>
            <a:schemeClr val="accent6">
              <a:lumMod val="50000"/>
            </a:schemeClr>
          </a:solidFill>
        </p:grpSpPr>
        <p:sp>
          <p:nvSpPr>
            <p:cNvPr id="11" name="Rectangle 5"/>
            <p:cNvSpPr>
              <a:spLocks noChangeArrowheads="1"/>
            </p:cNvSpPr>
            <p:nvPr/>
          </p:nvSpPr>
          <p:spPr bwMode="auto">
            <a:xfrm rot="5400000">
              <a:off x="25"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12" name="Text Box 6"/>
            <p:cNvSpPr txBox="1">
              <a:spLocks noChangeArrowheads="1"/>
            </p:cNvSpPr>
            <p:nvPr/>
          </p:nvSpPr>
          <p:spPr bwMode="auto">
            <a:xfrm>
              <a:off x="278" y="345"/>
              <a:ext cx="116" cy="213"/>
            </a:xfrm>
            <a:prstGeom prst="rect">
              <a:avLst/>
            </a:prstGeom>
            <a:noFill/>
            <a:ln w="9525">
              <a:noFill/>
              <a:miter lim="800000"/>
              <a:headEnd/>
              <a:tailEnd/>
            </a:ln>
          </p:spPr>
          <p:txBody>
            <a:bodyPr wrap="none">
              <a:spAutoFit/>
            </a:bodyPr>
            <a:lstStyle/>
            <a:p>
              <a:pPr algn="ctr" fontAlgn="auto">
                <a:spcBef>
                  <a:spcPts val="0"/>
                </a:spcBef>
                <a:spcAft>
                  <a:spcPts val="0"/>
                </a:spcAft>
                <a:defRPr/>
              </a:pPr>
              <a:endParaRPr lang="en-US" sz="1600" b="1" dirty="0">
                <a:solidFill>
                  <a:srgbClr val="FFFFFF"/>
                </a:solidFill>
                <a:latin typeface="微软雅黑" pitchFamily="34" charset="-122"/>
                <a:ea typeface="微软雅黑" pitchFamily="34" charset="-122"/>
              </a:endParaRPr>
            </a:p>
          </p:txBody>
        </p:sp>
        <p:sp>
          <p:nvSpPr>
            <p:cNvPr id="13" name="TextBox 30"/>
            <p:cNvSpPr txBox="1">
              <a:spLocks noChangeArrowheads="1"/>
            </p:cNvSpPr>
            <p:nvPr/>
          </p:nvSpPr>
          <p:spPr bwMode="auto">
            <a:xfrm>
              <a:off x="154" y="107"/>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dirty="0">
                  <a:solidFill>
                    <a:schemeClr val="bg1"/>
                  </a:solidFill>
                  <a:latin typeface="Verdana" pitchFamily="34" charset="0"/>
                  <a:ea typeface="+mn-ea"/>
                </a:rPr>
                <a:t>1</a:t>
              </a:r>
              <a:endParaRPr lang="zh-CN" altLang="zh-CN" sz="3200" dirty="0">
                <a:solidFill>
                  <a:schemeClr val="bg1"/>
                </a:solidFill>
                <a:latin typeface="Verdana" pitchFamily="34" charset="0"/>
                <a:ea typeface="+mn-ea"/>
              </a:endParaRPr>
            </a:p>
          </p:txBody>
        </p:sp>
      </p:grpSp>
      <p:grpSp>
        <p:nvGrpSpPr>
          <p:cNvPr id="14" name="Group 17"/>
          <p:cNvGrpSpPr>
            <a:grpSpLocks/>
          </p:cNvGrpSpPr>
          <p:nvPr/>
        </p:nvGrpSpPr>
        <p:grpSpPr bwMode="auto">
          <a:xfrm>
            <a:off x="1981681" y="2619023"/>
            <a:ext cx="1003300" cy="923925"/>
            <a:chOff x="0" y="0"/>
            <a:chExt cx="632" cy="582"/>
          </a:xfrm>
          <a:solidFill>
            <a:schemeClr val="accent6">
              <a:lumMod val="50000"/>
            </a:schemeClr>
          </a:solidFill>
        </p:grpSpPr>
        <p:sp>
          <p:nvSpPr>
            <p:cNvPr id="15" name="Rectangle 5"/>
            <p:cNvSpPr>
              <a:spLocks noChangeArrowheads="1"/>
            </p:cNvSpPr>
            <p:nvPr/>
          </p:nvSpPr>
          <p:spPr bwMode="auto">
            <a:xfrm rot="5400000">
              <a:off x="25"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16" name="Text Box 10"/>
            <p:cNvSpPr txBox="1">
              <a:spLocks noChangeArrowheads="1"/>
            </p:cNvSpPr>
            <p:nvPr/>
          </p:nvSpPr>
          <p:spPr bwMode="auto">
            <a:xfrm>
              <a:off x="270" y="350"/>
              <a:ext cx="116" cy="213"/>
            </a:xfrm>
            <a:prstGeom prst="rect">
              <a:avLst/>
            </a:prstGeom>
            <a:noFill/>
            <a:ln w="9525">
              <a:noFill/>
              <a:miter lim="800000"/>
              <a:headEnd/>
              <a:tailEnd/>
            </a:ln>
          </p:spPr>
          <p:txBody>
            <a:bodyPr wrap="none">
              <a:spAutoFit/>
            </a:bodyPr>
            <a:lstStyle/>
            <a:p>
              <a:pPr algn="ctr" fontAlgn="auto">
                <a:spcBef>
                  <a:spcPts val="0"/>
                </a:spcBef>
                <a:spcAft>
                  <a:spcPts val="0"/>
                </a:spcAft>
                <a:defRPr/>
              </a:pPr>
              <a:endParaRPr lang="en-US" sz="1600" b="1" dirty="0">
                <a:solidFill>
                  <a:srgbClr val="FFFFFF"/>
                </a:solidFill>
                <a:latin typeface="微软雅黑" pitchFamily="34" charset="-122"/>
                <a:ea typeface="微软雅黑" pitchFamily="34" charset="-122"/>
              </a:endParaRPr>
            </a:p>
          </p:txBody>
        </p:sp>
        <p:sp>
          <p:nvSpPr>
            <p:cNvPr id="17" name="TextBox 31"/>
            <p:cNvSpPr txBox="1">
              <a:spLocks noChangeArrowheads="1"/>
            </p:cNvSpPr>
            <p:nvPr/>
          </p:nvSpPr>
          <p:spPr bwMode="auto">
            <a:xfrm>
              <a:off x="159" y="109"/>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dirty="0">
                  <a:solidFill>
                    <a:schemeClr val="bg1"/>
                  </a:solidFill>
                  <a:latin typeface="Verdana" pitchFamily="34" charset="0"/>
                  <a:ea typeface="+mn-ea"/>
                </a:rPr>
                <a:t>3</a:t>
              </a:r>
              <a:endParaRPr lang="zh-CN" altLang="zh-CN" sz="3200" dirty="0">
                <a:solidFill>
                  <a:schemeClr val="bg1"/>
                </a:solidFill>
                <a:latin typeface="Verdana" pitchFamily="34" charset="0"/>
                <a:ea typeface="+mn-ea"/>
              </a:endParaRPr>
            </a:p>
          </p:txBody>
        </p:sp>
      </p:grpSp>
      <p:grpSp>
        <p:nvGrpSpPr>
          <p:cNvPr id="18" name="Group 21"/>
          <p:cNvGrpSpPr>
            <a:grpSpLocks/>
          </p:cNvGrpSpPr>
          <p:nvPr/>
        </p:nvGrpSpPr>
        <p:grpSpPr bwMode="auto">
          <a:xfrm>
            <a:off x="2454757" y="3566745"/>
            <a:ext cx="1003300" cy="923925"/>
            <a:chOff x="3" y="0"/>
            <a:chExt cx="632" cy="582"/>
          </a:xfrm>
        </p:grpSpPr>
        <p:sp>
          <p:nvSpPr>
            <p:cNvPr id="19" name="Rectangle 5"/>
            <p:cNvSpPr>
              <a:spLocks noChangeArrowheads="1"/>
            </p:cNvSpPr>
            <p:nvPr/>
          </p:nvSpPr>
          <p:spPr bwMode="auto">
            <a:xfrm rot="5400000">
              <a:off x="28" y="-25"/>
              <a:ext cx="582" cy="632"/>
            </a:xfrm>
            <a:prstGeom prst="rect">
              <a:avLst/>
            </a:prstGeom>
            <a:solidFill>
              <a:srgbClr val="DEA900"/>
            </a:solidFill>
            <a:ln>
              <a:noFill/>
            </a:ln>
            <a:extLst>
              <a:ext uri="{91240B29-F687-4F45-9708-019B960494DF}">
                <a14:hiddenLine xmlns:a14="http://schemas.microsoft.com/office/drawing/2010/main" w="38100">
                  <a:solidFill>
                    <a:srgbClr val="000000"/>
                  </a:solidFill>
                  <a:miter lim="800000"/>
                  <a:headEnd/>
                  <a:tailEnd/>
                </a14:hiddenLine>
              </a:ext>
            </a:extLst>
          </p:spPr>
          <p:txBody>
            <a:bodyPr rot="10800000" vert="eaVert"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20" name="Text Box 11"/>
            <p:cNvSpPr txBox="1">
              <a:spLocks noChangeArrowheads="1"/>
            </p:cNvSpPr>
            <p:nvPr/>
          </p:nvSpPr>
          <p:spPr bwMode="auto">
            <a:xfrm>
              <a:off x="259" y="368"/>
              <a:ext cx="1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en-US" altLang="zh-CN" sz="1600" b="1" dirty="0">
                <a:solidFill>
                  <a:srgbClr val="FFFFFF"/>
                </a:solidFill>
                <a:latin typeface="微软雅黑" panose="020B0503020204020204" pitchFamily="34" charset="-122"/>
                <a:ea typeface="微软雅黑" panose="020B0503020204020204" pitchFamily="34" charset="-122"/>
              </a:endParaRPr>
            </a:p>
          </p:txBody>
        </p:sp>
        <p:sp>
          <p:nvSpPr>
            <p:cNvPr id="21" name="TextBox 32"/>
            <p:cNvSpPr txBox="1">
              <a:spLocks noChangeArrowheads="1"/>
            </p:cNvSpPr>
            <p:nvPr/>
          </p:nvSpPr>
          <p:spPr bwMode="auto">
            <a:xfrm>
              <a:off x="159" y="110"/>
              <a:ext cx="32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dirty="0">
                  <a:solidFill>
                    <a:schemeClr val="bg1"/>
                  </a:solidFill>
                  <a:latin typeface="Verdana" panose="020B0604030504040204" pitchFamily="34" charset="0"/>
                </a:rPr>
                <a:t>4</a:t>
              </a:r>
              <a:endParaRPr lang="zh-CN" altLang="zh-CN" sz="3200" dirty="0">
                <a:solidFill>
                  <a:schemeClr val="bg1"/>
                </a:solidFill>
                <a:latin typeface="Verdana" panose="020B0604030504040204" pitchFamily="34" charset="0"/>
              </a:endParaRPr>
            </a:p>
          </p:txBody>
        </p:sp>
      </p:grpSp>
      <p:grpSp>
        <p:nvGrpSpPr>
          <p:cNvPr id="22" name="Group 25"/>
          <p:cNvGrpSpPr>
            <a:grpSpLocks/>
          </p:cNvGrpSpPr>
          <p:nvPr/>
        </p:nvGrpSpPr>
        <p:grpSpPr bwMode="auto">
          <a:xfrm>
            <a:off x="1484794" y="1682410"/>
            <a:ext cx="1003300" cy="923925"/>
            <a:chOff x="4" y="0"/>
            <a:chExt cx="632" cy="582"/>
          </a:xfrm>
          <a:solidFill>
            <a:srgbClr val="DEA900"/>
          </a:solidFill>
        </p:grpSpPr>
        <p:sp>
          <p:nvSpPr>
            <p:cNvPr id="23" name="Rectangle 5"/>
            <p:cNvSpPr>
              <a:spLocks noChangeArrowheads="1"/>
            </p:cNvSpPr>
            <p:nvPr/>
          </p:nvSpPr>
          <p:spPr bwMode="auto">
            <a:xfrm rot="5400000">
              <a:off x="29"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24" name="Text Box 6"/>
            <p:cNvSpPr txBox="1">
              <a:spLocks noChangeArrowheads="1"/>
            </p:cNvSpPr>
            <p:nvPr/>
          </p:nvSpPr>
          <p:spPr bwMode="auto">
            <a:xfrm>
              <a:off x="259" y="368"/>
              <a:ext cx="116" cy="213"/>
            </a:xfrm>
            <a:prstGeom prst="rect">
              <a:avLst/>
            </a:prstGeom>
            <a:noFill/>
            <a:ln w="9525">
              <a:noFill/>
              <a:miter lim="800000"/>
              <a:headEnd/>
              <a:tailEnd/>
            </a:ln>
          </p:spPr>
          <p:txBody>
            <a:bodyPr wrap="none">
              <a:spAutoFit/>
            </a:bodyPr>
            <a:lstStyle/>
            <a:p>
              <a:pPr algn="ctr" fontAlgn="auto">
                <a:spcBef>
                  <a:spcPts val="0"/>
                </a:spcBef>
                <a:spcAft>
                  <a:spcPts val="0"/>
                </a:spcAft>
                <a:defRPr/>
              </a:pPr>
              <a:endParaRPr lang="en-US" sz="1600" b="1" dirty="0">
                <a:solidFill>
                  <a:srgbClr val="FFFFFF"/>
                </a:solidFill>
                <a:latin typeface="微软雅黑" pitchFamily="34" charset="-122"/>
                <a:ea typeface="微软雅黑" pitchFamily="34" charset="-122"/>
              </a:endParaRPr>
            </a:p>
          </p:txBody>
        </p:sp>
        <p:sp>
          <p:nvSpPr>
            <p:cNvPr id="25" name="TextBox 33"/>
            <p:cNvSpPr txBox="1">
              <a:spLocks noChangeArrowheads="1"/>
            </p:cNvSpPr>
            <p:nvPr/>
          </p:nvSpPr>
          <p:spPr bwMode="auto">
            <a:xfrm>
              <a:off x="160" y="107"/>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dirty="0">
                  <a:solidFill>
                    <a:schemeClr val="bg1"/>
                  </a:solidFill>
                  <a:latin typeface="Verdana" pitchFamily="34" charset="0"/>
                  <a:ea typeface="+mn-ea"/>
                </a:rPr>
                <a:t>2</a:t>
              </a:r>
              <a:endParaRPr lang="zh-CN" altLang="zh-CN" sz="3200" dirty="0">
                <a:solidFill>
                  <a:schemeClr val="bg1"/>
                </a:solidFill>
                <a:latin typeface="Verdana" pitchFamily="34" charset="0"/>
                <a:ea typeface="+mn-ea"/>
              </a:endParaRPr>
            </a:p>
          </p:txBody>
        </p:sp>
      </p:grpSp>
      <p:pic>
        <p:nvPicPr>
          <p:cNvPr id="26"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8811" y="32415"/>
            <a:ext cx="1165860" cy="537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4197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
                                        <p:tgtEl>
                                          <p:spTgt spid="5"/>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00"/>
                                        <p:tgtEl>
                                          <p:spTgt spid="4"/>
                                        </p:tgtEl>
                                      </p:cBhvr>
                                    </p:animEffect>
                                  </p:childTnLst>
                                </p:cTn>
                              </p:par>
                              <p:par>
                                <p:cTn id="11" presetID="22" presetClass="entr" presetSubtype="8"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
                                        <p:tgtEl>
                                          <p:spTgt spid="3"/>
                                        </p:tgtEl>
                                      </p:cBhvr>
                                    </p:animEffect>
                                  </p:childTnLst>
                                </p:cTn>
                              </p:par>
                              <p:par>
                                <p:cTn id="14" presetID="22" presetClass="entr" presetSubtype="8" fill="hold" grpId="0" nodeType="withEffect">
                                  <p:stCondLst>
                                    <p:cond delay="60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200"/>
                                        <p:tgtEl>
                                          <p:spTgt spid="2"/>
                                        </p:tgtEl>
                                      </p:cBhvr>
                                    </p:animEffect>
                                  </p:childTnLst>
                                </p:cTn>
                              </p:par>
                            </p:childTnLst>
                          </p:cTn>
                        </p:par>
                        <p:par>
                          <p:cTn id="17" fill="hold">
                            <p:stCondLst>
                              <p:cond delay="800"/>
                            </p:stCondLst>
                            <p:childTnLst>
                              <p:par>
                                <p:cTn id="18" presetID="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 fill="hold"/>
                                        <p:tgtEl>
                                          <p:spTgt spid="10"/>
                                        </p:tgtEl>
                                        <p:attrNameLst>
                                          <p:attrName>ppt_x</p:attrName>
                                        </p:attrNameLst>
                                      </p:cBhvr>
                                      <p:tavLst>
                                        <p:tav tm="0">
                                          <p:val>
                                            <p:strVal val="0-#ppt_w/2"/>
                                          </p:val>
                                        </p:tav>
                                        <p:tav tm="100000">
                                          <p:val>
                                            <p:strVal val="#ppt_x"/>
                                          </p:val>
                                        </p:tav>
                                      </p:tavLst>
                                    </p:anim>
                                    <p:anim calcmode="lin" valueType="num">
                                      <p:cBhvr additive="base">
                                        <p:cTn id="21" dur="200" fill="hold"/>
                                        <p:tgtEl>
                                          <p:spTgt spid="10"/>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300"/>
                                        <p:tgtEl>
                                          <p:spTgt spid="9"/>
                                        </p:tgtEl>
                                      </p:cBhvr>
                                    </p:animEffect>
                                  </p:childTnLst>
                                </p:cTn>
                              </p:par>
                            </p:childTnLst>
                          </p:cTn>
                        </p:par>
                        <p:par>
                          <p:cTn id="25" fill="hold">
                            <p:stCondLst>
                              <p:cond delay="1100"/>
                            </p:stCondLst>
                            <p:childTnLst>
                              <p:par>
                                <p:cTn id="26" presetID="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200" fill="hold"/>
                                        <p:tgtEl>
                                          <p:spTgt spid="22"/>
                                        </p:tgtEl>
                                        <p:attrNameLst>
                                          <p:attrName>ppt_x</p:attrName>
                                        </p:attrNameLst>
                                      </p:cBhvr>
                                      <p:tavLst>
                                        <p:tav tm="0">
                                          <p:val>
                                            <p:strVal val="0-#ppt_w/2"/>
                                          </p:val>
                                        </p:tav>
                                        <p:tav tm="100000">
                                          <p:val>
                                            <p:strVal val="#ppt_x"/>
                                          </p:val>
                                        </p:tav>
                                      </p:tavLst>
                                    </p:anim>
                                    <p:anim calcmode="lin" valueType="num">
                                      <p:cBhvr additive="base">
                                        <p:cTn id="29" dur="200" fill="hold"/>
                                        <p:tgtEl>
                                          <p:spTgt spid="22"/>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300"/>
                                        <p:tgtEl>
                                          <p:spTgt spid="7"/>
                                        </p:tgtEl>
                                      </p:cBhvr>
                                    </p:animEffect>
                                  </p:childTnLst>
                                </p:cTn>
                              </p:par>
                            </p:childTnLst>
                          </p:cTn>
                        </p:par>
                        <p:par>
                          <p:cTn id="33" fill="hold">
                            <p:stCondLst>
                              <p:cond delay="1400"/>
                            </p:stCondLst>
                            <p:childTnLst>
                              <p:par>
                                <p:cTn id="34" presetID="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200" fill="hold"/>
                                        <p:tgtEl>
                                          <p:spTgt spid="14"/>
                                        </p:tgtEl>
                                        <p:attrNameLst>
                                          <p:attrName>ppt_x</p:attrName>
                                        </p:attrNameLst>
                                      </p:cBhvr>
                                      <p:tavLst>
                                        <p:tav tm="0">
                                          <p:val>
                                            <p:strVal val="0-#ppt_w/2"/>
                                          </p:val>
                                        </p:tav>
                                        <p:tav tm="100000">
                                          <p:val>
                                            <p:strVal val="#ppt_x"/>
                                          </p:val>
                                        </p:tav>
                                      </p:tavLst>
                                    </p:anim>
                                    <p:anim calcmode="lin" valueType="num">
                                      <p:cBhvr additive="base">
                                        <p:cTn id="37" dur="200" fill="hold"/>
                                        <p:tgtEl>
                                          <p:spTgt spid="14"/>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300"/>
                                        <p:tgtEl>
                                          <p:spTgt spid="8"/>
                                        </p:tgtEl>
                                      </p:cBhvr>
                                    </p:animEffect>
                                  </p:childTnLst>
                                </p:cTn>
                              </p:par>
                            </p:childTnLst>
                          </p:cTn>
                        </p:par>
                        <p:par>
                          <p:cTn id="41" fill="hold">
                            <p:stCondLst>
                              <p:cond delay="1700"/>
                            </p:stCondLst>
                            <p:childTnLst>
                              <p:par>
                                <p:cTn id="42" presetID="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200" fill="hold"/>
                                        <p:tgtEl>
                                          <p:spTgt spid="18"/>
                                        </p:tgtEl>
                                        <p:attrNameLst>
                                          <p:attrName>ppt_x</p:attrName>
                                        </p:attrNameLst>
                                      </p:cBhvr>
                                      <p:tavLst>
                                        <p:tav tm="0">
                                          <p:val>
                                            <p:strVal val="0-#ppt_w/2"/>
                                          </p:val>
                                        </p:tav>
                                        <p:tav tm="100000">
                                          <p:val>
                                            <p:strVal val="#ppt_x"/>
                                          </p:val>
                                        </p:tav>
                                      </p:tavLst>
                                    </p:anim>
                                    <p:anim calcmode="lin" valueType="num">
                                      <p:cBhvr additive="base">
                                        <p:cTn id="45" dur="200" fill="hold"/>
                                        <p:tgtEl>
                                          <p:spTgt spid="18"/>
                                        </p:tgtEl>
                                        <p:attrNameLst>
                                          <p:attrName>ppt_y</p:attrName>
                                        </p:attrNameLst>
                                      </p:cBhvr>
                                      <p:tavLst>
                                        <p:tav tm="0">
                                          <p:val>
                                            <p:strVal val="#ppt_y"/>
                                          </p:val>
                                        </p:tav>
                                        <p:tav tm="100000">
                                          <p:val>
                                            <p:strVal val="#ppt_y"/>
                                          </p:val>
                                        </p:tav>
                                      </p:tavLst>
                                    </p:anim>
                                  </p:childTnLst>
                                </p:cTn>
                              </p:par>
                              <p:par>
                                <p:cTn id="46" presetID="22" presetClass="entr" presetSubtype="8"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nimBg="1" autoUpdateAnimBg="0"/>
      <p:bldP spid="5" grpId="0" animBg="1" autoUpdateAnimBg="0"/>
      <p:bldP spid="6" grpId="0" bldLvl="0" autoUpdateAnimBg="0"/>
      <p:bldP spid="7" grpId="0" bldLvl="0" autoUpdateAnimBg="0"/>
      <p:bldP spid="8" grpId="0" bldLvl="0" autoUpdateAnimBg="0"/>
      <p:bldP spid="9"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800" y="1988344"/>
            <a:ext cx="2693988" cy="143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4" y="381000"/>
            <a:ext cx="265747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4726" y="1988343"/>
            <a:ext cx="258762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5175" y="381000"/>
            <a:ext cx="2535238" cy="143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4726" y="364332"/>
            <a:ext cx="2613025" cy="146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564" y="1950244"/>
            <a:ext cx="2657475" cy="148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564" y="3548063"/>
            <a:ext cx="2657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5800" y="3548062"/>
            <a:ext cx="2693988"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5038" y="3548062"/>
            <a:ext cx="2627312"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817638"/>
      </p:ext>
    </p:extLst>
  </p:cSld>
  <p:clrMapOvr>
    <a:masterClrMapping/>
  </p:clrMapOvr>
  <p:transition spd="slow" advTm="96011">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Frank J\AppData\Roaming\Tencent\Users\1911254916\QQ\WinTemp\RichOle\}4`JN{~ZE2U3R9$JO7RK)_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112" y="0"/>
            <a:ext cx="725949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6951"/>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endParaRPr lang="zh-CN" altLang="en-US" smtClean="0">
              <a:ea typeface="宋体" pitchFamily="2" charset="-122"/>
            </a:endParaRPr>
          </a:p>
        </p:txBody>
      </p:sp>
      <p:sp>
        <p:nvSpPr>
          <p:cNvPr id="35843" name="内容占位符 3"/>
          <p:cNvSpPr>
            <a:spLocks noGrp="1"/>
          </p:cNvSpPr>
          <p:nvPr>
            <p:ph idx="1"/>
          </p:nvPr>
        </p:nvSpPr>
        <p:spPr/>
        <p:txBody>
          <a:bodyPr/>
          <a:lstStyle/>
          <a:p>
            <a:endParaRPr lang="zh-CN" altLang="en-US" smtClean="0">
              <a:ea typeface="宋体" pitchFamily="2" charset="-122"/>
            </a:endParaRPr>
          </a:p>
        </p:txBody>
      </p:sp>
      <p:pic>
        <p:nvPicPr>
          <p:cNvPr id="35844"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248389"/>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在线课程</a:t>
            </a:r>
            <a:r>
              <a:rPr lang="zh-CN" altLang="en-US" sz="3600">
                <a:solidFill>
                  <a:srgbClr val="FFFF99"/>
                </a:solidFill>
              </a:rPr>
              <a:t> </a:t>
            </a:r>
            <a:r>
              <a:rPr lang="en-US" altLang="zh-CN"/>
              <a:t>—— </a:t>
            </a:r>
            <a:r>
              <a:rPr lang="zh-CN" altLang="en-US" smtClean="0"/>
              <a:t>几点共识</a:t>
            </a:r>
            <a:endParaRPr lang="zh-CN" altLang="en-US"/>
          </a:p>
        </p:txBody>
      </p:sp>
      <p:sp>
        <p:nvSpPr>
          <p:cNvPr id="3" name="内容占位符 2"/>
          <p:cNvSpPr>
            <a:spLocks noGrp="1"/>
          </p:cNvSpPr>
          <p:nvPr>
            <p:ph idx="1"/>
          </p:nvPr>
        </p:nvSpPr>
        <p:spPr>
          <a:xfrm>
            <a:off x="244474" y="955410"/>
            <a:ext cx="8499475" cy="3624262"/>
          </a:xfrm>
        </p:spPr>
        <p:txBody>
          <a:bodyPr/>
          <a:lstStyle/>
          <a:p>
            <a:r>
              <a:rPr lang="zh-CN" altLang="en-US" smtClean="0"/>
              <a:t>在线课程不是完全替代课堂教学</a:t>
            </a:r>
            <a:endParaRPr lang="en-US" altLang="zh-CN" smtClean="0"/>
          </a:p>
          <a:p>
            <a:r>
              <a:rPr lang="zh-CN" altLang="en-US"/>
              <a:t>在线</a:t>
            </a:r>
            <a:r>
              <a:rPr lang="zh-CN" altLang="en-US" smtClean="0"/>
              <a:t>课程的教学应与课堂教学相辅相成</a:t>
            </a:r>
            <a:endParaRPr lang="en-US" altLang="zh-CN" smtClean="0"/>
          </a:p>
          <a:p>
            <a:r>
              <a:rPr lang="zh-CN" altLang="en-US"/>
              <a:t>在线</a:t>
            </a:r>
            <a:r>
              <a:rPr lang="zh-CN" altLang="en-US" smtClean="0"/>
              <a:t>课程的内容和方法要突出以学生为中心的原则</a:t>
            </a:r>
            <a:endParaRPr lang="en-US" altLang="zh-CN" smtClean="0"/>
          </a:p>
          <a:p>
            <a:r>
              <a:rPr lang="zh-CN" altLang="en-US"/>
              <a:t>在线</a:t>
            </a:r>
            <a:r>
              <a:rPr lang="zh-CN" altLang="en-US" smtClean="0"/>
              <a:t>课程≠翻转课堂</a:t>
            </a:r>
            <a:endParaRPr lang="en-US" altLang="zh-CN" smtClean="0"/>
          </a:p>
          <a:p>
            <a:r>
              <a:rPr lang="zh-CN" altLang="en-US" smtClean="0"/>
              <a:t>适当考虑公众传播价值</a:t>
            </a:r>
            <a:endParaRPr lang="en-US" altLang="zh-CN" smtClean="0"/>
          </a:p>
        </p:txBody>
      </p:sp>
    </p:spTree>
    <p:extLst>
      <p:ext uri="{BB962C8B-B14F-4D97-AF65-F5344CB8AC3E}">
        <p14:creationId xmlns:p14="http://schemas.microsoft.com/office/powerpoint/2010/main" val="1708607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在线课程</a:t>
            </a:r>
            <a:r>
              <a:rPr lang="zh-CN" altLang="en-US" sz="3600" dirty="0">
                <a:solidFill>
                  <a:srgbClr val="FFFF99"/>
                </a:solidFill>
              </a:rPr>
              <a:t> </a:t>
            </a:r>
            <a:r>
              <a:rPr lang="en-US" altLang="zh-CN" dirty="0"/>
              <a:t>—— </a:t>
            </a:r>
            <a:r>
              <a:rPr lang="zh-CN" altLang="en-US" dirty="0" smtClean="0"/>
              <a:t>教学设计</a:t>
            </a:r>
            <a:endParaRPr lang="zh-CN" altLang="en-US" dirty="0"/>
          </a:p>
        </p:txBody>
      </p:sp>
      <p:sp>
        <p:nvSpPr>
          <p:cNvPr id="3" name="内容占位符 2"/>
          <p:cNvSpPr>
            <a:spLocks noGrp="1"/>
          </p:cNvSpPr>
          <p:nvPr>
            <p:ph idx="1"/>
          </p:nvPr>
        </p:nvSpPr>
        <p:spPr/>
        <p:txBody>
          <a:bodyPr/>
          <a:lstStyle/>
          <a:p>
            <a:r>
              <a:rPr lang="zh-CN" altLang="en-US" dirty="0" smtClean="0"/>
              <a:t>在线教学内容与课堂教学内容的分配</a:t>
            </a:r>
            <a:endParaRPr lang="en-US" altLang="zh-CN" dirty="0" smtClean="0"/>
          </a:p>
          <a:p>
            <a:pPr lvl="1"/>
            <a:r>
              <a:rPr lang="zh-CN" altLang="en-US" dirty="0">
                <a:sym typeface="Wingdings"/>
              </a:rPr>
              <a:t></a:t>
            </a:r>
            <a:r>
              <a:rPr lang="zh-CN" altLang="en-US" dirty="0" smtClean="0"/>
              <a:t> 基本概念、基础内容采用在线方式教学（</a:t>
            </a:r>
            <a:r>
              <a:rPr lang="en-US" altLang="zh-CN" sz="2000" dirty="0" smtClean="0"/>
              <a:t>70%</a:t>
            </a:r>
            <a:r>
              <a:rPr lang="zh-CN" altLang="en-US" sz="2000" dirty="0" smtClean="0"/>
              <a:t>～</a:t>
            </a:r>
            <a:r>
              <a:rPr lang="en-US" altLang="zh-CN" sz="2000" dirty="0" smtClean="0"/>
              <a:t>80%</a:t>
            </a:r>
            <a:r>
              <a:rPr lang="zh-CN" altLang="en-US" sz="2000" dirty="0" smtClean="0"/>
              <a:t>的学生能够自主学习</a:t>
            </a:r>
            <a:r>
              <a:rPr lang="zh-CN" altLang="en-US" dirty="0" smtClean="0"/>
              <a:t>）</a:t>
            </a:r>
            <a:endParaRPr lang="en-US" altLang="zh-CN" dirty="0" smtClean="0"/>
          </a:p>
          <a:p>
            <a:pPr lvl="1"/>
            <a:r>
              <a:rPr lang="zh-CN" altLang="zh-CN" dirty="0" smtClean="0">
                <a:sym typeface="Wingdings"/>
              </a:rPr>
              <a:t></a:t>
            </a:r>
            <a:r>
              <a:rPr lang="en-US" altLang="zh-CN" dirty="0" smtClean="0">
                <a:sym typeface="Wingdings"/>
              </a:rPr>
              <a:t> </a:t>
            </a:r>
            <a:r>
              <a:rPr lang="zh-CN" altLang="en-US" dirty="0" smtClean="0">
                <a:sym typeface="Wingdings"/>
              </a:rPr>
              <a:t>重点难点、应用案例采用在线方式教学</a:t>
            </a:r>
            <a:endParaRPr lang="en-US" altLang="zh-CN" dirty="0" smtClean="0">
              <a:sym typeface="Wingdings"/>
            </a:endParaRPr>
          </a:p>
          <a:p>
            <a:pPr lvl="1"/>
            <a:r>
              <a:rPr lang="zh-CN" altLang="zh-CN" dirty="0" smtClean="0">
                <a:sym typeface="Wingdings"/>
              </a:rPr>
              <a:t></a:t>
            </a:r>
            <a:r>
              <a:rPr lang="en-US" altLang="zh-CN" dirty="0" smtClean="0">
                <a:sym typeface="Wingdings"/>
              </a:rPr>
              <a:t> </a:t>
            </a:r>
            <a:r>
              <a:rPr lang="zh-CN" altLang="en-US" dirty="0" smtClean="0">
                <a:sym typeface="Wingdings"/>
              </a:rPr>
              <a:t>全部教学内容上线（</a:t>
            </a:r>
            <a:r>
              <a:rPr lang="zh-CN" altLang="en-US" sz="2000" dirty="0" smtClean="0">
                <a:sym typeface="Wingdings"/>
              </a:rPr>
              <a:t>教材课</a:t>
            </a:r>
            <a:r>
              <a:rPr lang="zh-CN" altLang="en-US" dirty="0" smtClean="0">
                <a:sym typeface="Wingdings"/>
              </a:rPr>
              <a:t>）</a:t>
            </a:r>
            <a:endParaRPr lang="en-US" altLang="zh-CN" dirty="0" smtClean="0">
              <a:sym typeface="Wingdings"/>
            </a:endParaRPr>
          </a:p>
          <a:p>
            <a:pPr lvl="1"/>
            <a:r>
              <a:rPr lang="zh-CN" altLang="zh-CN" dirty="0" smtClean="0">
                <a:sym typeface="Wingdings"/>
              </a:rPr>
              <a:t></a:t>
            </a:r>
            <a:r>
              <a:rPr lang="en-US" altLang="zh-CN" dirty="0" smtClean="0">
                <a:sym typeface="Wingdings"/>
              </a:rPr>
              <a:t> </a:t>
            </a:r>
            <a:r>
              <a:rPr lang="zh-CN" altLang="en-US" dirty="0" smtClean="0">
                <a:sym typeface="Wingdings"/>
              </a:rPr>
              <a:t>适合公众传播的内容上线（</a:t>
            </a:r>
            <a:r>
              <a:rPr lang="zh-CN" altLang="en-US" sz="2000" dirty="0" smtClean="0">
                <a:sym typeface="Wingdings"/>
              </a:rPr>
              <a:t>对学习者没有明显的学科背景要求</a:t>
            </a:r>
            <a:r>
              <a:rPr lang="zh-CN" altLang="en-US" dirty="0" smtClean="0">
                <a:sym typeface="Wingdings"/>
              </a:rPr>
              <a:t>）</a:t>
            </a:r>
            <a:endParaRPr lang="zh-CN" altLang="en-US" dirty="0"/>
          </a:p>
        </p:txBody>
      </p:sp>
    </p:spTree>
    <p:extLst>
      <p:ext uri="{BB962C8B-B14F-4D97-AF65-F5344CB8AC3E}">
        <p14:creationId xmlns:p14="http://schemas.microsoft.com/office/powerpoint/2010/main" val="4180452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6298" y="1022705"/>
            <a:ext cx="3262432" cy="830997"/>
          </a:xfrm>
          <a:prstGeom prst="rect">
            <a:avLst/>
          </a:prstGeom>
          <a:noFill/>
        </p:spPr>
        <p:txBody>
          <a:bodyPr wrap="none" rtlCol="0">
            <a:spAutoFit/>
          </a:bodyPr>
          <a:lstStyle/>
          <a:p>
            <a:r>
              <a:rPr lang="zh-CN" altLang="en-US" sz="4800" smtClean="0">
                <a:solidFill>
                  <a:srgbClr val="FFFF99"/>
                </a:solidFill>
                <a:effectLst>
                  <a:outerShdw blurRad="38100" dist="38100" dir="2700000" algn="tl">
                    <a:srgbClr val="000000">
                      <a:alpha val="43137"/>
                    </a:srgbClr>
                  </a:outerShdw>
                </a:effectLst>
              </a:rPr>
              <a:t>核心问题</a:t>
            </a:r>
            <a:r>
              <a:rPr lang="zh-CN" altLang="en-US" sz="4800">
                <a:solidFill>
                  <a:srgbClr val="FFFF99"/>
                </a:solidFill>
                <a:effectLst>
                  <a:outerShdw blurRad="38100" dist="38100" dir="2700000" algn="tl">
                    <a:srgbClr val="000000">
                      <a:alpha val="43137"/>
                    </a:srgbClr>
                  </a:outerShdw>
                </a:effectLst>
              </a:rPr>
              <a:t>：</a:t>
            </a:r>
          </a:p>
        </p:txBody>
      </p:sp>
      <p:sp>
        <p:nvSpPr>
          <p:cNvPr id="3" name="TextBox 2"/>
          <p:cNvSpPr txBox="1"/>
          <p:nvPr/>
        </p:nvSpPr>
        <p:spPr>
          <a:xfrm>
            <a:off x="2027088" y="2536164"/>
            <a:ext cx="5086649" cy="707886"/>
          </a:xfrm>
          <a:prstGeom prst="rect">
            <a:avLst/>
          </a:prstGeom>
          <a:noFill/>
        </p:spPr>
        <p:txBody>
          <a:bodyPr wrap="none" rtlCol="0">
            <a:spAutoFit/>
          </a:bodyPr>
          <a:lstStyle/>
          <a:p>
            <a:r>
              <a:rPr lang="zh-CN" altLang="en-US" sz="4000" b="1" smtClean="0">
                <a:solidFill>
                  <a:srgbClr val="FFFF9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课程定位 和 课程设计</a:t>
            </a:r>
            <a:endParaRPr lang="zh-CN" altLang="en-US" sz="4000" b="1">
              <a:solidFill>
                <a:srgbClr val="FFFF9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5660573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96900" y="774435"/>
            <a:ext cx="7924800" cy="3624262"/>
          </a:xfrm>
        </p:spPr>
        <p:txBody>
          <a:bodyPr/>
          <a:lstStyle/>
          <a:p>
            <a:r>
              <a:rPr lang="zh-CN" altLang="en-US" sz="3200">
                <a:solidFill>
                  <a:srgbClr val="FFFF99"/>
                </a:solidFill>
              </a:rPr>
              <a:t>我们用了一些旧的观念和一些新的想法并把他们结合在了一起</a:t>
            </a:r>
            <a:endParaRPr lang="en-US" altLang="zh-CN" sz="3200">
              <a:solidFill>
                <a:srgbClr val="FFFF99"/>
              </a:solidFill>
            </a:endParaRPr>
          </a:p>
          <a:p>
            <a:endParaRPr lang="en-US" altLang="zh-CN"/>
          </a:p>
          <a:p>
            <a:pPr lvl="1"/>
            <a:r>
              <a:rPr lang="en-US" altLang="zh-CN" smtClean="0"/>
              <a:t>Peter </a:t>
            </a:r>
            <a:r>
              <a:rPr lang="en-US" altLang="zh-CN"/>
              <a:t>Norvig   </a:t>
            </a:r>
            <a:r>
              <a:rPr lang="zh-CN" altLang="en-US" b="1"/>
              <a:t>彼德</a:t>
            </a:r>
            <a:r>
              <a:rPr lang="en-US" altLang="zh-CN" b="1"/>
              <a:t>·</a:t>
            </a:r>
            <a:r>
              <a:rPr lang="zh-CN" altLang="en-US" b="1"/>
              <a:t>诺</a:t>
            </a:r>
            <a:r>
              <a:rPr lang="zh-CN" altLang="en-US" b="1" smtClean="0"/>
              <a:t>米格</a:t>
            </a:r>
            <a:endParaRPr lang="en-US" altLang="zh-CN" smtClean="0"/>
          </a:p>
          <a:p>
            <a:pPr lvl="1"/>
            <a:r>
              <a:rPr lang="zh-CN" altLang="en-US" smtClean="0"/>
              <a:t>人工智能入门 </a:t>
            </a:r>
            <a:r>
              <a:rPr lang="en-US" altLang="zh-CN" smtClean="0"/>
              <a:t>—— 16</a:t>
            </a:r>
            <a:r>
              <a:rPr lang="zh-CN" altLang="en-US"/>
              <a:t>万</a:t>
            </a:r>
            <a:r>
              <a:rPr lang="zh-CN" altLang="en-US" smtClean="0"/>
              <a:t>学生（</a:t>
            </a:r>
            <a:r>
              <a:rPr lang="en-US" altLang="zh-CN" smtClean="0"/>
              <a:t>2012</a:t>
            </a:r>
            <a:r>
              <a:rPr lang="zh-CN" altLang="en-US" smtClean="0"/>
              <a:t>年）</a:t>
            </a:r>
            <a:endParaRPr lang="zh-CN" altLang="en-US"/>
          </a:p>
          <a:p>
            <a:endParaRPr lang="zh-CN" altLang="en-US"/>
          </a:p>
        </p:txBody>
      </p:sp>
      <p:sp>
        <p:nvSpPr>
          <p:cNvPr id="5" name="七角星 4"/>
          <p:cNvSpPr/>
          <p:nvPr/>
        </p:nvSpPr>
        <p:spPr bwMode="auto">
          <a:xfrm>
            <a:off x="1104900" y="2524126"/>
            <a:ext cx="2305050" cy="2105024"/>
          </a:xfrm>
          <a:prstGeom prst="star7">
            <a:avLst/>
          </a:prstGeom>
          <a:gradFill>
            <a:gsLst>
              <a:gs pos="0">
                <a:srgbClr val="8488C4"/>
              </a:gs>
              <a:gs pos="57000">
                <a:srgbClr val="D4DEFF"/>
              </a:gs>
              <a:gs pos="31000">
                <a:srgbClr val="D4DEFF"/>
              </a:gs>
              <a:gs pos="79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zh-CN" altLang="en-US" sz="4000">
                <a:solidFill>
                  <a:srgbClr val="C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创新</a:t>
            </a:r>
            <a:endParaRPr kumimoji="0" lang="zh-CN" altLang="en-US" sz="4000" i="0" u="none" strike="noStrike" cap="none" normalizeH="0" baseline="0" smtClean="0">
              <a:ln>
                <a:noFill/>
              </a:ln>
              <a:solidFill>
                <a:srgbClr val="C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6" name="七角星 5"/>
          <p:cNvSpPr/>
          <p:nvPr/>
        </p:nvSpPr>
        <p:spPr bwMode="auto">
          <a:xfrm>
            <a:off x="5495925" y="1724026"/>
            <a:ext cx="2305050" cy="2105024"/>
          </a:xfrm>
          <a:prstGeom prst="star7">
            <a:avLst/>
          </a:prstGeom>
          <a:gradFill>
            <a:gsLst>
              <a:gs pos="0">
                <a:srgbClr val="8488C4"/>
              </a:gs>
              <a:gs pos="57000">
                <a:srgbClr val="D4DEFF"/>
              </a:gs>
              <a:gs pos="31000">
                <a:srgbClr val="D4DEFF"/>
              </a:gs>
              <a:gs pos="79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4000" i="0" u="none" strike="noStrike" cap="none" normalizeH="0" baseline="0" smtClean="0">
                <a:ln>
                  <a:noFill/>
                </a:ln>
                <a:solidFill>
                  <a:srgbClr val="C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教改</a:t>
            </a:r>
          </a:p>
        </p:txBody>
      </p:sp>
    </p:spTree>
    <p:extLst>
      <p:ext uri="{BB962C8B-B14F-4D97-AF65-F5344CB8AC3E}">
        <p14:creationId xmlns:p14="http://schemas.microsoft.com/office/powerpoint/2010/main" val="10994064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411950"/>
            <a:ext cx="4286250" cy="2857500"/>
          </a:xfrm>
          <a:prstGeom prst="rect">
            <a:avLst/>
          </a:prstGeom>
        </p:spPr>
      </p:pic>
      <p:sp>
        <p:nvSpPr>
          <p:cNvPr id="3" name="TextBox 2"/>
          <p:cNvSpPr txBox="1"/>
          <p:nvPr/>
        </p:nvSpPr>
        <p:spPr>
          <a:xfrm>
            <a:off x="1469271" y="3648075"/>
            <a:ext cx="6189515" cy="707886"/>
          </a:xfrm>
          <a:prstGeom prst="rect">
            <a:avLst/>
          </a:prstGeom>
          <a:noFill/>
        </p:spPr>
        <p:txBody>
          <a:bodyPr wrap="none" rtlCol="0">
            <a:spAutoFit/>
          </a:bodyPr>
          <a:lstStyle/>
          <a:p>
            <a:r>
              <a:rPr lang="zh-CN" altLang="en-US" sz="4000" smtClean="0">
                <a:solidFill>
                  <a:schemeClr val="bg1"/>
                </a:solidFill>
                <a:latin typeface="华文新魏" panose="02010800040101010101" pitchFamily="2" charset="-122"/>
                <a:ea typeface="华文新魏" panose="02010800040101010101" pitchFamily="2" charset="-122"/>
              </a:rPr>
              <a:t>大规模开放</a:t>
            </a:r>
            <a:r>
              <a:rPr lang="zh-CN" altLang="en-US" sz="4000">
                <a:solidFill>
                  <a:schemeClr val="bg1"/>
                </a:solidFill>
                <a:latin typeface="华文新魏" panose="02010800040101010101" pitchFamily="2" charset="-122"/>
                <a:ea typeface="华文新魏" panose="02010800040101010101" pitchFamily="2" charset="-122"/>
              </a:rPr>
              <a:t>在线课程</a:t>
            </a:r>
            <a:r>
              <a:rPr lang="en-US" altLang="zh-CN" sz="4000" smtClean="0">
                <a:solidFill>
                  <a:schemeClr val="bg1"/>
                </a:solidFill>
                <a:latin typeface="华文新魏" panose="02010800040101010101" pitchFamily="2" charset="-122"/>
                <a:ea typeface="华文新魏" panose="02010800040101010101" pitchFamily="2" charset="-122"/>
              </a:rPr>
              <a:t>(</a:t>
            </a:r>
            <a:r>
              <a:rPr lang="zh-CN" altLang="en-US" sz="4000" smtClean="0">
                <a:solidFill>
                  <a:schemeClr val="bg1"/>
                </a:solidFill>
                <a:latin typeface="华文新魏" panose="02010800040101010101" pitchFamily="2" charset="-122"/>
                <a:ea typeface="华文新魏" panose="02010800040101010101" pitchFamily="2" charset="-122"/>
              </a:rPr>
              <a:t>慕课</a:t>
            </a:r>
            <a:r>
              <a:rPr lang="en-US" altLang="zh-CN" sz="4000" smtClean="0">
                <a:solidFill>
                  <a:schemeClr val="bg1"/>
                </a:solidFill>
                <a:latin typeface="华文新魏" panose="02010800040101010101" pitchFamily="2" charset="-122"/>
                <a:ea typeface="华文新魏" panose="02010800040101010101" pitchFamily="2" charset="-122"/>
              </a:rPr>
              <a:t>)</a:t>
            </a:r>
            <a:endParaRPr lang="zh-CN" altLang="en-US" sz="4000">
              <a:solidFill>
                <a:schemeClr val="bg1"/>
              </a:solidFill>
              <a:latin typeface="华文新魏" panose="02010800040101010101" pitchFamily="2" charset="-122"/>
              <a:ea typeface="华文新魏" panose="02010800040101010101" pitchFamily="2" charset="-122"/>
            </a:endParaRPr>
          </a:p>
        </p:txBody>
      </p:sp>
      <p:sp>
        <p:nvSpPr>
          <p:cNvPr id="4" name="TextBox 3"/>
          <p:cNvSpPr txBox="1"/>
          <p:nvPr/>
        </p:nvSpPr>
        <p:spPr>
          <a:xfrm>
            <a:off x="1790260" y="4371467"/>
            <a:ext cx="5537093" cy="584775"/>
          </a:xfrm>
          <a:prstGeom prst="rect">
            <a:avLst/>
          </a:prstGeom>
          <a:noFill/>
        </p:spPr>
        <p:txBody>
          <a:bodyPr wrap="none" rtlCol="0">
            <a:spAutoFit/>
          </a:bodyPr>
          <a:lstStyle/>
          <a:p>
            <a:r>
              <a:rPr lang="en-US" altLang="zh-CN" sz="3200" smtClean="0">
                <a:solidFill>
                  <a:srgbClr val="FFFF99"/>
                </a:solidFill>
                <a:effectLst>
                  <a:outerShdw blurRad="38100" dist="38100" dir="2700000" algn="tl">
                    <a:srgbClr val="000000">
                      <a:alpha val="43137"/>
                    </a:srgbClr>
                  </a:outerShdw>
                </a:effectLst>
              </a:rPr>
              <a:t>Massive Open Online Course</a:t>
            </a:r>
            <a:endParaRPr lang="zh-CN" altLang="en-US" sz="320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781508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mtClean="0"/>
              <a:t>课程 </a:t>
            </a:r>
            <a:r>
              <a:rPr lang="en-US" altLang="zh-CN" smtClean="0"/>
              <a:t>= </a:t>
            </a:r>
            <a:r>
              <a:rPr lang="zh-CN" altLang="en-US" smtClean="0"/>
              <a:t>过程</a:t>
            </a:r>
            <a:endParaRPr lang="en-US" altLang="zh-CN" smtClean="0"/>
          </a:p>
          <a:p>
            <a:endParaRPr lang="en-US" altLang="zh-CN"/>
          </a:p>
          <a:p>
            <a:pPr lvl="1"/>
            <a:r>
              <a:rPr lang="zh-CN" altLang="en-US" smtClean="0"/>
              <a:t>教学环境</a:t>
            </a:r>
            <a:endParaRPr lang="en-US" altLang="zh-CN" smtClean="0"/>
          </a:p>
          <a:p>
            <a:pPr lvl="1"/>
            <a:r>
              <a:rPr lang="zh-CN" altLang="en-US"/>
              <a:t>教学</a:t>
            </a:r>
            <a:r>
              <a:rPr lang="zh-CN" altLang="en-US" smtClean="0"/>
              <a:t>资源</a:t>
            </a:r>
            <a:endParaRPr lang="en-US" altLang="zh-CN" smtClean="0"/>
          </a:p>
          <a:p>
            <a:pPr lvl="1"/>
            <a:r>
              <a:rPr lang="zh-CN" altLang="en-US" smtClean="0"/>
              <a:t>教学活动</a:t>
            </a:r>
            <a:endParaRPr lang="en-US" altLang="zh-CN" smtClean="0"/>
          </a:p>
          <a:p>
            <a:pPr lvl="1"/>
            <a:r>
              <a:rPr lang="zh-CN" altLang="en-US" smtClean="0"/>
              <a:t>教学任务</a:t>
            </a:r>
            <a:endParaRPr lang="zh-CN" altLang="en-US"/>
          </a:p>
        </p:txBody>
      </p:sp>
    </p:spTree>
    <p:extLst>
      <p:ext uri="{BB962C8B-B14F-4D97-AF65-F5344CB8AC3E}">
        <p14:creationId xmlns:p14="http://schemas.microsoft.com/office/powerpoint/2010/main" val="202779712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r>
              <a:rPr lang="zh-CN" altLang="en-US" smtClean="0"/>
              <a:t>课程建设规范</a:t>
            </a:r>
          </a:p>
        </p:txBody>
      </p:sp>
      <p:sp>
        <p:nvSpPr>
          <p:cNvPr id="3" name="内容占位符 2"/>
          <p:cNvSpPr>
            <a:spLocks noGrp="1"/>
          </p:cNvSpPr>
          <p:nvPr>
            <p:ph idx="1"/>
          </p:nvPr>
        </p:nvSpPr>
        <p:spPr>
          <a:xfrm>
            <a:off x="581025" y="833438"/>
            <a:ext cx="8113713" cy="4310062"/>
          </a:xfrm>
        </p:spPr>
        <p:txBody>
          <a:bodyPr/>
          <a:lstStyle/>
          <a:p>
            <a:pPr>
              <a:defRPr/>
            </a:pPr>
            <a:r>
              <a:rPr lang="zh-CN" altLang="en-US" dirty="0"/>
              <a:t>按周设计教学单元</a:t>
            </a:r>
            <a:endParaRPr lang="en-US" altLang="zh-CN" dirty="0"/>
          </a:p>
          <a:p>
            <a:pPr lvl="1">
              <a:defRPr/>
            </a:pPr>
            <a:r>
              <a:rPr lang="zh-CN" altLang="en-US" dirty="0"/>
              <a:t>建议课程持续时间：</a:t>
            </a:r>
            <a:r>
              <a:rPr lang="en-US" altLang="zh-CN" dirty="0"/>
              <a:t>6</a:t>
            </a:r>
            <a:r>
              <a:rPr lang="zh-CN" altLang="en-US" dirty="0"/>
              <a:t>～</a:t>
            </a:r>
            <a:r>
              <a:rPr lang="en-US" altLang="zh-CN" dirty="0"/>
              <a:t>10</a:t>
            </a:r>
            <a:r>
              <a:rPr lang="zh-CN" altLang="en-US" dirty="0"/>
              <a:t>周</a:t>
            </a:r>
            <a:endParaRPr lang="en-US" altLang="zh-CN" dirty="0"/>
          </a:p>
          <a:p>
            <a:pPr lvl="1">
              <a:defRPr/>
            </a:pPr>
            <a:r>
              <a:rPr lang="zh-CN" altLang="en-US" dirty="0"/>
              <a:t>建议周学时：</a:t>
            </a:r>
            <a:r>
              <a:rPr lang="en-US" altLang="zh-CN" dirty="0"/>
              <a:t>4</a:t>
            </a:r>
            <a:r>
              <a:rPr lang="zh-CN" altLang="en-US" dirty="0"/>
              <a:t>～</a:t>
            </a:r>
            <a:r>
              <a:rPr lang="en-US" altLang="zh-CN" dirty="0"/>
              <a:t>6</a:t>
            </a:r>
            <a:r>
              <a:rPr lang="zh-CN" altLang="en-US" dirty="0"/>
              <a:t>学时（学时按传统方法计算，</a:t>
            </a:r>
            <a:r>
              <a:rPr lang="zh-CN" altLang="en-US" dirty="0" smtClean="0"/>
              <a:t>不等于</a:t>
            </a:r>
            <a:r>
              <a:rPr lang="zh-CN" altLang="en-US" dirty="0"/>
              <a:t>录像的时长）</a:t>
            </a:r>
            <a:endParaRPr lang="en-US" altLang="zh-CN" dirty="0"/>
          </a:p>
          <a:p>
            <a:pPr>
              <a:defRPr/>
            </a:pPr>
            <a:endParaRPr lang="en-US" altLang="zh-CN" sz="2000" dirty="0" smtClean="0"/>
          </a:p>
          <a:p>
            <a:pPr>
              <a:defRPr/>
            </a:pPr>
            <a:r>
              <a:rPr lang="zh-CN" altLang="en-US" dirty="0" smtClean="0"/>
              <a:t>教学单元中基本的资源类型</a:t>
            </a:r>
            <a:endParaRPr lang="en-US" altLang="zh-CN" dirty="0" smtClean="0"/>
          </a:p>
          <a:p>
            <a:pPr lvl="1">
              <a:defRPr/>
            </a:pPr>
            <a:r>
              <a:rPr lang="zh-CN" altLang="en-US" dirty="0" smtClean="0"/>
              <a:t>教学内容（知识点）讲授的视频、课间提问</a:t>
            </a:r>
            <a:endParaRPr lang="en-US" altLang="zh-CN" dirty="0" smtClean="0"/>
          </a:p>
          <a:p>
            <a:pPr lvl="1">
              <a:defRPr/>
            </a:pPr>
            <a:r>
              <a:rPr lang="zh-CN" altLang="en-US" dirty="0" smtClean="0"/>
              <a:t>文档（</a:t>
            </a:r>
            <a:r>
              <a:rPr lang="en-US" altLang="zh-CN" dirty="0" smtClean="0"/>
              <a:t>PDF</a:t>
            </a:r>
            <a:r>
              <a:rPr lang="zh-CN" altLang="en-US" dirty="0" smtClean="0"/>
              <a:t>文件）、富文本（在线编辑）</a:t>
            </a:r>
            <a:endParaRPr lang="en-US" altLang="zh-CN" dirty="0" smtClean="0"/>
          </a:p>
          <a:p>
            <a:pPr lvl="1">
              <a:defRPr/>
            </a:pPr>
            <a:r>
              <a:rPr lang="zh-CN" altLang="en-US" dirty="0" smtClean="0"/>
              <a:t>课堂讨论、随堂测验、单元练习、课后作业</a:t>
            </a:r>
            <a:endParaRPr lang="en-US" altLang="zh-CN" dirty="0" smtClean="0"/>
          </a:p>
        </p:txBody>
      </p:sp>
      <p:sp>
        <p:nvSpPr>
          <p:cNvPr id="5" name="TextBox 4"/>
          <p:cNvSpPr txBox="1"/>
          <p:nvPr/>
        </p:nvSpPr>
        <p:spPr>
          <a:xfrm rot="20812319">
            <a:off x="5286375" y="457200"/>
            <a:ext cx="2887663" cy="647700"/>
          </a:xfrm>
          <a:prstGeom prst="rect">
            <a:avLst/>
          </a:prstGeom>
          <a:noFill/>
        </p:spPr>
        <p:txBody>
          <a:bodyPr wrap="none">
            <a:spAutoFit/>
          </a:bodyPr>
          <a:lstStyle/>
          <a:p>
            <a:pPr>
              <a:defRPr/>
            </a:pPr>
            <a:r>
              <a:rPr lang="zh-CN" altLang="en-US" sz="3600" dirty="0">
                <a:solidFill>
                  <a:srgbClr val="FFFF99"/>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不超过</a:t>
            </a:r>
            <a:r>
              <a:rPr lang="en-US" altLang="zh-CN" sz="3600" dirty="0">
                <a:solidFill>
                  <a:srgbClr val="FFFF99"/>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60</a:t>
            </a:r>
            <a:r>
              <a:rPr lang="zh-CN" altLang="en-US" sz="3600" dirty="0">
                <a:solidFill>
                  <a:srgbClr val="FFFF99"/>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学时</a:t>
            </a:r>
          </a:p>
        </p:txBody>
      </p:sp>
    </p:spTree>
    <p:extLst>
      <p:ext uri="{BB962C8B-B14F-4D97-AF65-F5344CB8AC3E}">
        <p14:creationId xmlns:p14="http://schemas.microsoft.com/office/powerpoint/2010/main" val="327530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smtClean="0"/>
              <a:t>课程建设规范</a:t>
            </a:r>
          </a:p>
        </p:txBody>
      </p:sp>
      <p:sp>
        <p:nvSpPr>
          <p:cNvPr id="3" name="内容占位符 2"/>
          <p:cNvSpPr>
            <a:spLocks noGrp="1"/>
          </p:cNvSpPr>
          <p:nvPr>
            <p:ph idx="1"/>
          </p:nvPr>
        </p:nvSpPr>
        <p:spPr>
          <a:xfrm>
            <a:off x="596900" y="955675"/>
            <a:ext cx="7924800" cy="3624263"/>
          </a:xfrm>
        </p:spPr>
        <p:txBody>
          <a:bodyPr/>
          <a:lstStyle/>
          <a:p>
            <a:pPr>
              <a:defRPr/>
            </a:pPr>
            <a:r>
              <a:rPr lang="zh-CN" altLang="en-US" dirty="0" smtClean="0"/>
              <a:t>课程结构为两级</a:t>
            </a:r>
            <a:endParaRPr lang="en-US" altLang="zh-CN" dirty="0" smtClean="0"/>
          </a:p>
          <a:p>
            <a:pPr lvl="1">
              <a:defRPr/>
            </a:pPr>
            <a:r>
              <a:rPr lang="zh-CN" altLang="en-US" dirty="0" smtClean="0"/>
              <a:t>各级标号均自主编写（可无编号）</a:t>
            </a:r>
            <a:endParaRPr lang="en-US" altLang="zh-CN" dirty="0" smtClean="0"/>
          </a:p>
          <a:p>
            <a:pPr lvl="1">
              <a:defRPr/>
            </a:pPr>
            <a:r>
              <a:rPr lang="zh-CN" altLang="en-US" dirty="0" smtClean="0"/>
              <a:t>第一级仅包括标题和单元练习及课后作业（无授课内容）</a:t>
            </a:r>
            <a:endParaRPr lang="en-US" altLang="zh-CN" dirty="0" smtClean="0"/>
          </a:p>
          <a:p>
            <a:pPr lvl="1">
              <a:defRPr/>
            </a:pPr>
            <a:r>
              <a:rPr lang="zh-CN" altLang="en-US" dirty="0" smtClean="0"/>
              <a:t>第二级包括标题、视频、课堂讨论、教学资源、随堂测验等各类内容</a:t>
            </a:r>
            <a:endParaRPr lang="en-US" altLang="zh-CN" dirty="0" smtClean="0"/>
          </a:p>
          <a:p>
            <a:pPr lvl="2">
              <a:defRPr/>
            </a:pPr>
            <a:r>
              <a:rPr lang="zh-CN" altLang="en-US" dirty="0" smtClean="0"/>
              <a:t>教学任务序列在第二级（内部）排列</a:t>
            </a:r>
            <a:endParaRPr lang="en-US" altLang="zh-CN" dirty="0" smtClean="0"/>
          </a:p>
          <a:p>
            <a:pPr lvl="2">
              <a:defRPr/>
            </a:pPr>
            <a:r>
              <a:rPr lang="zh-CN" altLang="en-US" dirty="0" smtClean="0"/>
              <a:t>各类内容资源的数量没有限制（建议不要超过</a:t>
            </a:r>
            <a:r>
              <a:rPr lang="en-US" altLang="zh-CN" dirty="0" smtClean="0"/>
              <a:t>15</a:t>
            </a:r>
            <a:r>
              <a:rPr lang="zh-CN" altLang="en-US" dirty="0" smtClean="0"/>
              <a:t>个）</a:t>
            </a:r>
            <a:endParaRPr lang="en-US" altLang="zh-CN" dirty="0" smtClean="0"/>
          </a:p>
          <a:p>
            <a:pPr>
              <a:defRPr/>
            </a:pPr>
            <a:r>
              <a:rPr lang="zh-CN" altLang="en-US" dirty="0" smtClean="0">
                <a:solidFill>
                  <a:srgbClr val="FFFF99"/>
                </a:solidFill>
              </a:rPr>
              <a:t>课程结构体现教学计划和教学内容</a:t>
            </a:r>
            <a:endParaRPr lang="en-US" altLang="zh-CN" dirty="0">
              <a:solidFill>
                <a:srgbClr val="FFFF99"/>
              </a:solidFill>
            </a:endParaRPr>
          </a:p>
          <a:p>
            <a:pPr lvl="1">
              <a:defRPr/>
            </a:pPr>
            <a:endParaRPr lang="zh-CN" altLang="en-US" dirty="0"/>
          </a:p>
        </p:txBody>
      </p:sp>
    </p:spTree>
    <p:extLst>
      <p:ext uri="{BB962C8B-B14F-4D97-AF65-F5344CB8AC3E}">
        <p14:creationId xmlns:p14="http://schemas.microsoft.com/office/powerpoint/2010/main" val="1494996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5750" y="366713"/>
            <a:ext cx="5919788" cy="46624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9" name="圆角矩形标注 4"/>
          <p:cNvSpPr>
            <a:spLocks noChangeArrowheads="1"/>
          </p:cNvSpPr>
          <p:nvPr/>
        </p:nvSpPr>
        <p:spPr bwMode="auto">
          <a:xfrm>
            <a:off x="7680325" y="473075"/>
            <a:ext cx="1204913" cy="914400"/>
          </a:xfrm>
          <a:prstGeom prst="wedgeRoundRectCallout">
            <a:avLst>
              <a:gd name="adj1" fmla="val -82171"/>
              <a:gd name="adj2" fmla="val 85991"/>
              <a:gd name="adj3" fmla="val 166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1200"/>
              <a:t>添加视频、教学资源、课堂讨论、随堂测验等教学内容</a:t>
            </a:r>
          </a:p>
        </p:txBody>
      </p:sp>
      <p:sp>
        <p:nvSpPr>
          <p:cNvPr id="9220" name="圆角矩形标注 5"/>
          <p:cNvSpPr>
            <a:spLocks noChangeArrowheads="1"/>
          </p:cNvSpPr>
          <p:nvPr/>
        </p:nvSpPr>
        <p:spPr bwMode="auto">
          <a:xfrm>
            <a:off x="7688263" y="3108325"/>
            <a:ext cx="1349375" cy="366713"/>
          </a:xfrm>
          <a:prstGeom prst="wedgeRoundRectCallout">
            <a:avLst>
              <a:gd name="adj1" fmla="val -263273"/>
              <a:gd name="adj2" fmla="val 164106"/>
              <a:gd name="adj3" fmla="val 166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1200"/>
              <a:t>添加第一级结构</a:t>
            </a:r>
          </a:p>
        </p:txBody>
      </p:sp>
      <p:sp>
        <p:nvSpPr>
          <p:cNvPr id="9221" name="圆角矩形标注 6"/>
          <p:cNvSpPr>
            <a:spLocks noChangeArrowheads="1"/>
          </p:cNvSpPr>
          <p:nvPr/>
        </p:nvSpPr>
        <p:spPr bwMode="auto">
          <a:xfrm>
            <a:off x="7688263" y="2141538"/>
            <a:ext cx="1349375" cy="365125"/>
          </a:xfrm>
          <a:prstGeom prst="wedgeRoundRectCallout">
            <a:avLst>
              <a:gd name="adj1" fmla="val -264903"/>
              <a:gd name="adj2" fmla="val -2083"/>
              <a:gd name="adj3" fmla="val 166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1200"/>
              <a:t>添加第二级结构</a:t>
            </a:r>
          </a:p>
        </p:txBody>
      </p:sp>
      <p:sp>
        <p:nvSpPr>
          <p:cNvPr id="9222" name="圆角矩形标注 7"/>
          <p:cNvSpPr>
            <a:spLocks noChangeArrowheads="1"/>
          </p:cNvSpPr>
          <p:nvPr/>
        </p:nvSpPr>
        <p:spPr bwMode="auto">
          <a:xfrm>
            <a:off x="212725" y="777875"/>
            <a:ext cx="1174750" cy="266700"/>
          </a:xfrm>
          <a:prstGeom prst="wedgeRoundRectCallout">
            <a:avLst>
              <a:gd name="adj1" fmla="val 81458"/>
              <a:gd name="adj2" fmla="val 68106"/>
              <a:gd name="adj3" fmla="val 166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1200"/>
              <a:t>一级结构名称</a:t>
            </a:r>
          </a:p>
        </p:txBody>
      </p:sp>
      <p:sp>
        <p:nvSpPr>
          <p:cNvPr id="9223" name="圆角矩形标注 9"/>
          <p:cNvSpPr>
            <a:spLocks noChangeArrowheads="1"/>
          </p:cNvSpPr>
          <p:nvPr/>
        </p:nvSpPr>
        <p:spPr bwMode="auto">
          <a:xfrm>
            <a:off x="212725" y="1447800"/>
            <a:ext cx="1174750" cy="266700"/>
          </a:xfrm>
          <a:prstGeom prst="wedgeRoundRectCallout">
            <a:avLst>
              <a:gd name="adj1" fmla="val 81458"/>
              <a:gd name="adj2" fmla="val 68106"/>
              <a:gd name="adj3" fmla="val 166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1200"/>
              <a:t>二级结构名称</a:t>
            </a:r>
          </a:p>
        </p:txBody>
      </p:sp>
      <p:sp>
        <p:nvSpPr>
          <p:cNvPr id="9224" name="圆角矩形标注 10"/>
          <p:cNvSpPr>
            <a:spLocks noChangeArrowheads="1"/>
          </p:cNvSpPr>
          <p:nvPr/>
        </p:nvSpPr>
        <p:spPr bwMode="auto">
          <a:xfrm>
            <a:off x="212725" y="2141538"/>
            <a:ext cx="1174750" cy="266700"/>
          </a:xfrm>
          <a:prstGeom prst="wedgeRoundRectCallout">
            <a:avLst>
              <a:gd name="adj1" fmla="val 289898"/>
              <a:gd name="adj2" fmla="val 262394"/>
              <a:gd name="adj3" fmla="val 166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1200"/>
              <a:t>添加单元测验</a:t>
            </a:r>
          </a:p>
        </p:txBody>
      </p:sp>
      <p:sp>
        <p:nvSpPr>
          <p:cNvPr id="9225" name="圆角矩形标注 11"/>
          <p:cNvSpPr>
            <a:spLocks noChangeArrowheads="1"/>
          </p:cNvSpPr>
          <p:nvPr/>
        </p:nvSpPr>
        <p:spPr bwMode="auto">
          <a:xfrm>
            <a:off x="212725" y="2811463"/>
            <a:ext cx="1174750" cy="296862"/>
          </a:xfrm>
          <a:prstGeom prst="wedgeRoundRectCallout">
            <a:avLst>
              <a:gd name="adj1" fmla="val 289250"/>
              <a:gd name="adj2" fmla="val 135727"/>
              <a:gd name="adj3" fmla="val 166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1200"/>
              <a:t>添加单元作业</a:t>
            </a:r>
          </a:p>
        </p:txBody>
      </p:sp>
      <p:sp>
        <p:nvSpPr>
          <p:cNvPr id="9226" name="圆角矩形标注 12"/>
          <p:cNvSpPr>
            <a:spLocks noChangeArrowheads="1"/>
          </p:cNvSpPr>
          <p:nvPr/>
        </p:nvSpPr>
        <p:spPr bwMode="auto">
          <a:xfrm>
            <a:off x="212725" y="4130675"/>
            <a:ext cx="1174750" cy="266700"/>
          </a:xfrm>
          <a:prstGeom prst="wedgeRoundRectCallout">
            <a:avLst>
              <a:gd name="adj1" fmla="val 296394"/>
              <a:gd name="adj2" fmla="val 176681"/>
              <a:gd name="adj3" fmla="val 166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1200"/>
              <a:t>添加考试模块</a:t>
            </a:r>
          </a:p>
        </p:txBody>
      </p:sp>
    </p:spTree>
    <p:extLst>
      <p:ext uri="{BB962C8B-B14F-4D97-AF65-F5344CB8AC3E}">
        <p14:creationId xmlns:p14="http://schemas.microsoft.com/office/powerpoint/2010/main" val="77485992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29389" y="0"/>
            <a:ext cx="5485222" cy="5143500"/>
          </a:xfrm>
          <a:prstGeom prst="rect">
            <a:avLst/>
          </a:prstGeom>
          <a:ln>
            <a:noFill/>
          </a:ln>
          <a:effectLst>
            <a:softEdge rad="112500"/>
          </a:effectLst>
        </p:spPr>
      </p:pic>
      <p:grpSp>
        <p:nvGrpSpPr>
          <p:cNvPr id="16" name="组合 15"/>
          <p:cNvGrpSpPr/>
          <p:nvPr/>
        </p:nvGrpSpPr>
        <p:grpSpPr>
          <a:xfrm>
            <a:off x="1870547" y="11928"/>
            <a:ext cx="4830424" cy="3191455"/>
            <a:chOff x="970062" y="15904"/>
            <a:chExt cx="6440565" cy="4255273"/>
          </a:xfrm>
        </p:grpSpPr>
        <p:sp>
          <p:nvSpPr>
            <p:cNvPr id="11" name="圆角矩形 10"/>
            <p:cNvSpPr/>
            <p:nvPr/>
          </p:nvSpPr>
          <p:spPr bwMode="auto">
            <a:xfrm>
              <a:off x="3069204" y="1304015"/>
              <a:ext cx="2202510" cy="1789044"/>
            </a:xfrm>
            <a:prstGeom prst="roundRect">
              <a:avLst/>
            </a:prstGeom>
            <a:solidFill>
              <a:srgbClr val="FFFFE6"/>
            </a:solidFill>
            <a:ln w="12700" cap="flat" cmpd="sng" algn="ctr">
              <a:noFill/>
              <a:prstDash val="solid"/>
              <a:round/>
              <a:headEnd type="none" w="med" len="med"/>
              <a:tailEnd type="none" w="med" len="med"/>
            </a:ln>
            <a:effectLst>
              <a:innerShdw blurRad="317500">
                <a:srgbClr val="0070C0"/>
              </a:innerShdw>
            </a:effectLst>
          </p:spPr>
          <p:txBody>
            <a:bodyPr vert="horz" wrap="square" lIns="54000" tIns="54000" rIns="54000" bIns="54000" numCol="1" rtlCol="0" anchor="ctr" anchorCtr="0" compatLnSpc="1">
              <a:prstTxWarp prst="textNoShape">
                <a:avLst/>
              </a:prstTxWarp>
              <a:normAutofit fontScale="92500" lnSpcReduction="20000"/>
            </a:bodyPr>
            <a:lstStyle/>
            <a:p>
              <a:pPr defTabSz="685800" eaLnBrk="0" hangingPunct="0">
                <a:lnSpc>
                  <a:spcPct val="170000"/>
                </a:lnSpc>
              </a:pPr>
              <a:r>
                <a:rPr lang="zh-CN" altLang="en-US" sz="1350">
                  <a:latin typeface="微软雅黑" panose="020B0503020204020204" pitchFamily="34" charset="-122"/>
                  <a:ea typeface="微软雅黑" panose="020B0503020204020204" pitchFamily="34" charset="-122"/>
                </a:rPr>
                <a:t>如教学内容每周发布一次且仅发布一次，建议采用“周”作为命名。</a:t>
              </a:r>
            </a:p>
          </p:txBody>
        </p:sp>
        <p:sp>
          <p:nvSpPr>
            <p:cNvPr id="12" name="椭圆形标注 11"/>
            <p:cNvSpPr/>
            <p:nvPr/>
          </p:nvSpPr>
          <p:spPr bwMode="auto">
            <a:xfrm>
              <a:off x="970062" y="3889515"/>
              <a:ext cx="598524" cy="381662"/>
            </a:xfrm>
            <a:prstGeom prst="wedgeEllipseCallout">
              <a:avLst>
                <a:gd name="adj1" fmla="val 317931"/>
                <a:gd name="adj2" fmla="val -277083"/>
              </a:avLst>
            </a:prstGeom>
            <a:noFill/>
            <a:ln w="12700" cap="flat" cmpd="sng" algn="ctr">
              <a:solidFill>
                <a:srgbClr val="0070C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zh-CN" altLang="en-US" sz="1350"/>
            </a:p>
          </p:txBody>
        </p:sp>
        <p:sp>
          <p:nvSpPr>
            <p:cNvPr id="13" name="椭圆形标注 12"/>
            <p:cNvSpPr/>
            <p:nvPr/>
          </p:nvSpPr>
          <p:spPr bwMode="auto">
            <a:xfrm>
              <a:off x="970062" y="15904"/>
              <a:ext cx="598524" cy="381662"/>
            </a:xfrm>
            <a:prstGeom prst="wedgeEllipseCallout">
              <a:avLst>
                <a:gd name="adj1" fmla="val 313946"/>
                <a:gd name="adj2" fmla="val 318751"/>
              </a:avLst>
            </a:prstGeom>
            <a:noFill/>
            <a:ln w="12700" cap="flat" cmpd="sng" algn="ctr">
              <a:solidFill>
                <a:srgbClr val="0070C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zh-CN" altLang="en-US" sz="1350"/>
            </a:p>
          </p:txBody>
        </p:sp>
        <p:sp>
          <p:nvSpPr>
            <p:cNvPr id="14" name="椭圆形标注 13"/>
            <p:cNvSpPr/>
            <p:nvPr/>
          </p:nvSpPr>
          <p:spPr bwMode="auto">
            <a:xfrm>
              <a:off x="5899880" y="33794"/>
              <a:ext cx="1510747" cy="345882"/>
            </a:xfrm>
            <a:prstGeom prst="wedgeEllipseCallout">
              <a:avLst>
                <a:gd name="adj1" fmla="val -93990"/>
                <a:gd name="adj2" fmla="val 363650"/>
              </a:avLst>
            </a:prstGeom>
            <a:noFill/>
            <a:ln w="12700" cap="flat" cmpd="sng" algn="ctr">
              <a:solidFill>
                <a:srgbClr val="0070C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zh-CN" altLang="en-US" sz="1350"/>
            </a:p>
          </p:txBody>
        </p:sp>
        <p:sp>
          <p:nvSpPr>
            <p:cNvPr id="15" name="椭圆形标注 14"/>
            <p:cNvSpPr/>
            <p:nvPr/>
          </p:nvSpPr>
          <p:spPr bwMode="auto">
            <a:xfrm>
              <a:off x="5899879" y="3907405"/>
              <a:ext cx="1510747" cy="345882"/>
            </a:xfrm>
            <a:prstGeom prst="wedgeEllipseCallout">
              <a:avLst>
                <a:gd name="adj1" fmla="val -99780"/>
                <a:gd name="adj2" fmla="val -303017"/>
              </a:avLst>
            </a:prstGeom>
            <a:noFill/>
            <a:ln w="12700" cap="flat" cmpd="sng" algn="ctr">
              <a:solidFill>
                <a:srgbClr val="0070C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zh-CN" altLang="en-US" sz="1350"/>
            </a:p>
          </p:txBody>
        </p:sp>
      </p:grpSp>
    </p:spTree>
    <p:extLst>
      <p:ext uri="{BB962C8B-B14F-4D97-AF65-F5344CB8AC3E}">
        <p14:creationId xmlns:p14="http://schemas.microsoft.com/office/powerpoint/2010/main" val="386058753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69418" y="0"/>
            <a:ext cx="5805164" cy="5143500"/>
          </a:xfrm>
          <a:prstGeom prst="rect">
            <a:avLst/>
          </a:prstGeom>
          <a:ln>
            <a:noFill/>
          </a:ln>
          <a:effectLst>
            <a:softEdge rad="112500"/>
          </a:effectLst>
        </p:spPr>
      </p:pic>
      <p:grpSp>
        <p:nvGrpSpPr>
          <p:cNvPr id="16" name="组合 15"/>
          <p:cNvGrpSpPr/>
          <p:nvPr/>
        </p:nvGrpSpPr>
        <p:grpSpPr>
          <a:xfrm>
            <a:off x="1703568" y="11928"/>
            <a:ext cx="5051064" cy="2774012"/>
            <a:chOff x="747424" y="15904"/>
            <a:chExt cx="6734752" cy="3698682"/>
          </a:xfrm>
        </p:grpSpPr>
        <p:sp>
          <p:nvSpPr>
            <p:cNvPr id="10" name="圆角矩形 9"/>
            <p:cNvSpPr/>
            <p:nvPr/>
          </p:nvSpPr>
          <p:spPr bwMode="auto">
            <a:xfrm>
              <a:off x="2830664" y="1137035"/>
              <a:ext cx="2202510" cy="1956023"/>
            </a:xfrm>
            <a:prstGeom prst="roundRect">
              <a:avLst/>
            </a:prstGeom>
            <a:solidFill>
              <a:srgbClr val="FFFFE6"/>
            </a:solidFill>
            <a:ln w="12700" cap="flat" cmpd="sng" algn="ctr">
              <a:noFill/>
              <a:prstDash val="solid"/>
              <a:round/>
              <a:headEnd type="none" w="med" len="med"/>
              <a:tailEnd type="none" w="med" len="med"/>
            </a:ln>
            <a:effectLst>
              <a:innerShdw blurRad="317500">
                <a:srgbClr val="0070C0"/>
              </a:innerShdw>
            </a:effectLst>
          </p:spPr>
          <p:txBody>
            <a:bodyPr vert="horz" wrap="square" lIns="54000" tIns="54000" rIns="54000" bIns="54000" numCol="1" rtlCol="0" anchor="ctr" anchorCtr="0" compatLnSpc="1">
              <a:prstTxWarp prst="textNoShape">
                <a:avLst/>
              </a:prstTxWarp>
              <a:normAutofit fontScale="77500" lnSpcReduction="20000"/>
            </a:bodyPr>
            <a:lstStyle/>
            <a:p>
              <a:pPr defTabSz="685800" eaLnBrk="0" hangingPunct="0">
                <a:lnSpc>
                  <a:spcPct val="170000"/>
                </a:lnSpc>
              </a:pPr>
              <a:r>
                <a:rPr lang="zh-CN" altLang="en-US" sz="1350">
                  <a:latin typeface="微软雅黑" panose="020B0503020204020204" pitchFamily="34" charset="-122"/>
                  <a:ea typeface="微软雅黑" panose="020B0503020204020204" pitchFamily="34" charset="-122"/>
                </a:rPr>
                <a:t>如教学内容每周发布不止一次或不保证每周发布，建议不要用“周”。可以用“讲”、“章”、“单元”等不同的命名。</a:t>
              </a:r>
            </a:p>
          </p:txBody>
        </p:sp>
        <p:sp>
          <p:nvSpPr>
            <p:cNvPr id="11" name="椭圆形标注 10"/>
            <p:cNvSpPr/>
            <p:nvPr/>
          </p:nvSpPr>
          <p:spPr bwMode="auto">
            <a:xfrm>
              <a:off x="747424" y="3332924"/>
              <a:ext cx="598524" cy="381662"/>
            </a:xfrm>
            <a:prstGeom prst="wedgeEllipseCallout">
              <a:avLst>
                <a:gd name="adj1" fmla="val 315274"/>
                <a:gd name="adj2" fmla="val -137500"/>
              </a:avLst>
            </a:prstGeom>
            <a:noFill/>
            <a:ln w="12700" cap="flat" cmpd="sng" algn="ctr">
              <a:solidFill>
                <a:srgbClr val="0070C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zh-CN" altLang="en-US" sz="1350"/>
            </a:p>
          </p:txBody>
        </p:sp>
        <p:sp>
          <p:nvSpPr>
            <p:cNvPr id="12" name="椭圆形标注 11"/>
            <p:cNvSpPr/>
            <p:nvPr/>
          </p:nvSpPr>
          <p:spPr bwMode="auto">
            <a:xfrm>
              <a:off x="747424" y="15904"/>
              <a:ext cx="598524" cy="381662"/>
            </a:xfrm>
            <a:prstGeom prst="wedgeEllipseCallout">
              <a:avLst>
                <a:gd name="adj1" fmla="val 313946"/>
                <a:gd name="adj2" fmla="val 275001"/>
              </a:avLst>
            </a:prstGeom>
            <a:noFill/>
            <a:ln w="12700" cap="flat" cmpd="sng" algn="ctr">
              <a:solidFill>
                <a:srgbClr val="0070C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zh-CN" altLang="en-US" sz="1350"/>
            </a:p>
          </p:txBody>
        </p:sp>
        <p:sp>
          <p:nvSpPr>
            <p:cNvPr id="14" name="椭圆形标注 13"/>
            <p:cNvSpPr/>
            <p:nvPr/>
          </p:nvSpPr>
          <p:spPr bwMode="auto">
            <a:xfrm>
              <a:off x="5971429" y="15904"/>
              <a:ext cx="1510747" cy="345882"/>
            </a:xfrm>
            <a:prstGeom prst="wedgeEllipseCallout">
              <a:avLst>
                <a:gd name="adj1" fmla="val -116622"/>
                <a:gd name="adj2" fmla="val 313075"/>
              </a:avLst>
            </a:prstGeom>
            <a:noFill/>
            <a:ln w="12700" cap="flat" cmpd="sng" algn="ctr">
              <a:solidFill>
                <a:srgbClr val="0070C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zh-CN" altLang="en-US" sz="1350"/>
            </a:p>
          </p:txBody>
        </p:sp>
        <p:sp>
          <p:nvSpPr>
            <p:cNvPr id="15" name="椭圆形标注 14"/>
            <p:cNvSpPr/>
            <p:nvPr/>
          </p:nvSpPr>
          <p:spPr bwMode="auto">
            <a:xfrm>
              <a:off x="5971429" y="3346178"/>
              <a:ext cx="1510747" cy="345882"/>
            </a:xfrm>
            <a:prstGeom prst="wedgeEllipseCallout">
              <a:avLst>
                <a:gd name="adj1" fmla="val -119780"/>
                <a:gd name="adj2" fmla="val -148994"/>
              </a:avLst>
            </a:prstGeom>
            <a:noFill/>
            <a:ln w="12700" cap="flat" cmpd="sng" algn="ctr">
              <a:solidFill>
                <a:srgbClr val="0070C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zh-CN" altLang="en-US" sz="1350"/>
            </a:p>
          </p:txBody>
        </p:sp>
      </p:grpSp>
    </p:spTree>
    <p:extLst>
      <p:ext uri="{BB962C8B-B14F-4D97-AF65-F5344CB8AC3E}">
        <p14:creationId xmlns:p14="http://schemas.microsoft.com/office/powerpoint/2010/main" val="27623838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课程的结构设置</a:t>
            </a:r>
            <a:endParaRPr lang="zh-CN" altLang="en-US" dirty="0"/>
          </a:p>
        </p:txBody>
      </p:sp>
      <p:sp>
        <p:nvSpPr>
          <p:cNvPr id="3" name="内容占位符 2"/>
          <p:cNvSpPr>
            <a:spLocks noGrp="1"/>
          </p:cNvSpPr>
          <p:nvPr>
            <p:ph idx="1"/>
          </p:nvPr>
        </p:nvSpPr>
        <p:spPr>
          <a:xfrm>
            <a:off x="611188" y="950913"/>
            <a:ext cx="5943600" cy="3624262"/>
          </a:xfrm>
        </p:spPr>
        <p:txBody>
          <a:bodyPr/>
          <a:lstStyle/>
          <a:p>
            <a:r>
              <a:rPr lang="zh-CN" altLang="en-US" sz="2700" dirty="0"/>
              <a:t>两个维度的课程结构设置</a:t>
            </a:r>
            <a:r>
              <a:rPr lang="en-US" altLang="zh-CN" sz="3000" dirty="0"/>
              <a:t/>
            </a:r>
            <a:br>
              <a:rPr lang="en-US" altLang="zh-CN" sz="3000" dirty="0"/>
            </a:br>
            <a:endParaRPr lang="en-US" altLang="zh-CN" sz="2400" dirty="0"/>
          </a:p>
          <a:p>
            <a:pPr lvl="1"/>
            <a:r>
              <a:rPr lang="zh-CN" altLang="en-US" dirty="0"/>
              <a:t>第一级（维度）：发布时间</a:t>
            </a:r>
            <a:endParaRPr lang="en-US" altLang="zh-CN" dirty="0"/>
          </a:p>
          <a:p>
            <a:pPr lvl="1"/>
            <a:endParaRPr lang="en-US" altLang="zh-CN" dirty="0"/>
          </a:p>
          <a:p>
            <a:pPr lvl="1"/>
            <a:r>
              <a:rPr lang="zh-CN" altLang="en-US" dirty="0"/>
              <a:t>第二级（维度）：教学</a:t>
            </a:r>
            <a:r>
              <a:rPr lang="zh-CN" altLang="en-US" dirty="0" smtClean="0"/>
              <a:t>内容</a:t>
            </a:r>
            <a:r>
              <a:rPr lang="en-US" altLang="zh-CN" dirty="0" smtClean="0"/>
              <a:t/>
            </a:r>
            <a:br>
              <a:rPr lang="en-US" altLang="zh-CN" dirty="0" smtClean="0"/>
            </a:br>
            <a:endParaRPr lang="en-US" altLang="zh-CN" dirty="0" smtClean="0"/>
          </a:p>
          <a:p>
            <a:r>
              <a:rPr lang="zh-CN" altLang="en-US" dirty="0">
                <a:solidFill>
                  <a:srgbClr val="FFFF99"/>
                </a:solidFill>
              </a:rPr>
              <a:t>课程结构体现教学计划和教学</a:t>
            </a:r>
            <a:r>
              <a:rPr lang="zh-CN" altLang="en-US" dirty="0" smtClean="0">
                <a:solidFill>
                  <a:srgbClr val="FFFF99"/>
                </a:solidFill>
              </a:rPr>
              <a:t>内容</a:t>
            </a:r>
            <a:endParaRPr lang="en-US" altLang="zh-CN" dirty="0">
              <a:solidFill>
                <a:srgbClr val="FFFF99"/>
              </a:solidFill>
            </a:endParaRPr>
          </a:p>
        </p:txBody>
      </p:sp>
    </p:spTree>
    <p:extLst>
      <p:ext uri="{BB962C8B-B14F-4D97-AF65-F5344CB8AC3E}">
        <p14:creationId xmlns:p14="http://schemas.microsoft.com/office/powerpoint/2010/main" val="214876037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zh-CN" altLang="en-US" smtClean="0"/>
              <a:t>课程建设规范</a:t>
            </a:r>
          </a:p>
        </p:txBody>
      </p:sp>
      <p:sp>
        <p:nvSpPr>
          <p:cNvPr id="3" name="内容占位符 2"/>
          <p:cNvSpPr>
            <a:spLocks noGrp="1"/>
          </p:cNvSpPr>
          <p:nvPr>
            <p:ph idx="1"/>
          </p:nvPr>
        </p:nvSpPr>
        <p:spPr>
          <a:xfrm>
            <a:off x="606425" y="784225"/>
            <a:ext cx="8270875" cy="3624263"/>
          </a:xfrm>
        </p:spPr>
        <p:txBody>
          <a:bodyPr/>
          <a:lstStyle/>
          <a:p>
            <a:pPr>
              <a:defRPr/>
            </a:pPr>
            <a:r>
              <a:rPr lang="zh-CN" altLang="en-US" dirty="0" smtClean="0"/>
              <a:t>教学内容讲授视频时长</a:t>
            </a:r>
            <a:endParaRPr lang="en-US" altLang="zh-CN" dirty="0" smtClean="0"/>
          </a:p>
          <a:p>
            <a:pPr lvl="1">
              <a:defRPr/>
            </a:pPr>
            <a:r>
              <a:rPr lang="zh-CN" altLang="en-US" dirty="0" smtClean="0"/>
              <a:t>规范：</a:t>
            </a:r>
            <a:r>
              <a:rPr lang="en-US" altLang="zh-CN" dirty="0" smtClean="0"/>
              <a:t>5</a:t>
            </a:r>
            <a:r>
              <a:rPr lang="zh-CN" altLang="en-US" dirty="0" smtClean="0"/>
              <a:t>～</a:t>
            </a:r>
            <a:r>
              <a:rPr lang="en-US" altLang="zh-CN" dirty="0" smtClean="0"/>
              <a:t>25</a:t>
            </a:r>
            <a:r>
              <a:rPr lang="zh-CN" altLang="en-US" dirty="0" smtClean="0"/>
              <a:t>分钟</a:t>
            </a:r>
            <a:endParaRPr lang="en-US" altLang="zh-CN" dirty="0" smtClean="0"/>
          </a:p>
          <a:p>
            <a:pPr lvl="1">
              <a:defRPr/>
            </a:pPr>
            <a:r>
              <a:rPr lang="zh-CN" altLang="en-US" dirty="0" smtClean="0"/>
              <a:t>建议：不超过</a:t>
            </a:r>
            <a:r>
              <a:rPr lang="en-US" altLang="zh-CN" dirty="0" smtClean="0"/>
              <a:t>15</a:t>
            </a:r>
            <a:r>
              <a:rPr lang="zh-CN" altLang="en-US" dirty="0" smtClean="0"/>
              <a:t>分钟</a:t>
            </a:r>
            <a:endParaRPr lang="en-US" altLang="zh-CN" dirty="0" smtClean="0"/>
          </a:p>
          <a:p>
            <a:pPr lvl="1">
              <a:defRPr/>
            </a:pPr>
            <a:r>
              <a:rPr lang="zh-CN" altLang="en-US" dirty="0" smtClean="0"/>
              <a:t>第二级教学单元中可以有多个授课视频</a:t>
            </a:r>
            <a:endParaRPr lang="en-US" altLang="zh-CN" dirty="0" smtClean="0"/>
          </a:p>
          <a:p>
            <a:pPr lvl="1">
              <a:defRPr/>
            </a:pPr>
            <a:endParaRPr lang="en-US" altLang="zh-CN" dirty="0" smtClean="0"/>
          </a:p>
          <a:p>
            <a:pPr>
              <a:defRPr/>
            </a:pPr>
            <a:r>
              <a:rPr lang="zh-CN" altLang="en-US" dirty="0" smtClean="0"/>
              <a:t>教学视频中</a:t>
            </a:r>
            <a:r>
              <a:rPr lang="zh-CN" altLang="en-US" dirty="0"/>
              <a:t>插入</a:t>
            </a:r>
            <a:r>
              <a:rPr lang="zh-CN" altLang="en-US" dirty="0" smtClean="0"/>
              <a:t>“课间提问”</a:t>
            </a:r>
            <a:endParaRPr lang="en-US" altLang="zh-CN" dirty="0" smtClean="0"/>
          </a:p>
          <a:p>
            <a:pPr lvl="1">
              <a:defRPr/>
            </a:pPr>
            <a:r>
              <a:rPr lang="zh-CN" altLang="en-US" dirty="0" smtClean="0"/>
              <a:t>建议</a:t>
            </a:r>
            <a:r>
              <a:rPr lang="en-US" altLang="zh-CN" dirty="0" smtClean="0"/>
              <a:t>5</a:t>
            </a:r>
            <a:r>
              <a:rPr lang="zh-CN" altLang="en-US" dirty="0" smtClean="0"/>
              <a:t>分钟左右安排一次提问</a:t>
            </a:r>
            <a:endParaRPr lang="en-US" altLang="zh-CN" dirty="0" smtClean="0"/>
          </a:p>
        </p:txBody>
      </p:sp>
    </p:spTree>
    <p:extLst>
      <p:ext uri="{BB962C8B-B14F-4D97-AF65-F5344CB8AC3E}">
        <p14:creationId xmlns:p14="http://schemas.microsoft.com/office/powerpoint/2010/main" val="17625469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288925" y="230188"/>
            <a:ext cx="4130675" cy="449262"/>
          </a:xfrm>
        </p:spPr>
        <p:txBody>
          <a:bodyPr/>
          <a:lstStyle/>
          <a:p>
            <a:r>
              <a:rPr lang="zh-CN" altLang="en-US" smtClean="0"/>
              <a:t>教学视频的拍摄</a:t>
            </a:r>
          </a:p>
        </p:txBody>
      </p:sp>
      <p:sp>
        <p:nvSpPr>
          <p:cNvPr id="3" name="内容占位符 2"/>
          <p:cNvSpPr>
            <a:spLocks noGrp="1"/>
          </p:cNvSpPr>
          <p:nvPr>
            <p:ph idx="1"/>
          </p:nvPr>
        </p:nvSpPr>
        <p:spPr>
          <a:xfrm>
            <a:off x="606425" y="784225"/>
            <a:ext cx="7924800" cy="3624263"/>
          </a:xfrm>
        </p:spPr>
        <p:txBody>
          <a:bodyPr/>
          <a:lstStyle/>
          <a:p>
            <a:pPr>
              <a:defRPr/>
            </a:pPr>
            <a:r>
              <a:rPr lang="zh-CN" altLang="en-US" dirty="0" smtClean="0"/>
              <a:t>基本拍摄要求</a:t>
            </a:r>
            <a:endParaRPr lang="en-US" altLang="zh-CN" dirty="0" smtClean="0"/>
          </a:p>
          <a:p>
            <a:pPr lvl="1">
              <a:defRPr/>
            </a:pPr>
            <a:r>
              <a:rPr lang="zh-CN" altLang="en-US" dirty="0" smtClean="0"/>
              <a:t>视频分辨率不低于</a:t>
            </a:r>
            <a:r>
              <a:rPr lang="en-US" altLang="zh-CN" dirty="0" smtClean="0"/>
              <a:t>720p</a:t>
            </a:r>
            <a:r>
              <a:rPr lang="zh-CN" altLang="en-US" dirty="0" smtClean="0"/>
              <a:t>（</a:t>
            </a:r>
            <a:r>
              <a:rPr lang="en-US" altLang="zh-CN" dirty="0" smtClean="0"/>
              <a:t>1280×720</a:t>
            </a:r>
            <a:r>
              <a:rPr lang="zh-CN" altLang="en-US" dirty="0" smtClean="0"/>
              <a:t>）</a:t>
            </a:r>
            <a:endParaRPr lang="zh-CN" altLang="en-US" dirty="0"/>
          </a:p>
          <a:p>
            <a:pPr lvl="1">
              <a:defRPr/>
            </a:pPr>
            <a:r>
              <a:rPr lang="zh-CN" altLang="en-US" dirty="0" smtClean="0"/>
              <a:t>画面以中景和近景为主</a:t>
            </a:r>
            <a:r>
              <a:rPr lang="en-US" altLang="zh-CN" dirty="0" smtClean="0"/>
              <a:t>,</a:t>
            </a:r>
            <a:r>
              <a:rPr lang="zh-CN" altLang="en-US" dirty="0" smtClean="0"/>
              <a:t>式样无约束（见下页）</a:t>
            </a:r>
            <a:endParaRPr lang="en-US" altLang="zh-CN" dirty="0" smtClean="0"/>
          </a:p>
          <a:p>
            <a:pPr lvl="1">
              <a:defRPr/>
            </a:pPr>
            <a:r>
              <a:rPr lang="zh-CN" altLang="en-US" dirty="0" smtClean="0"/>
              <a:t>单个视频文件小于</a:t>
            </a:r>
            <a:r>
              <a:rPr lang="en-US" altLang="zh-CN" dirty="0" smtClean="0"/>
              <a:t>200M</a:t>
            </a:r>
            <a:r>
              <a:rPr lang="zh-CN" altLang="en-US" dirty="0" smtClean="0"/>
              <a:t>（建议在</a:t>
            </a:r>
            <a:r>
              <a:rPr lang="en-US" altLang="zh-CN" dirty="0" smtClean="0"/>
              <a:t>100M</a:t>
            </a:r>
            <a:r>
              <a:rPr lang="zh-CN" altLang="en-US" dirty="0" smtClean="0"/>
              <a:t>以内）</a:t>
            </a:r>
            <a:endParaRPr lang="en-US" altLang="zh-CN" dirty="0" smtClean="0"/>
          </a:p>
          <a:p>
            <a:pPr lvl="1">
              <a:defRPr/>
            </a:pPr>
            <a:r>
              <a:rPr lang="zh-CN" altLang="en-US" dirty="0" smtClean="0"/>
              <a:t>清晰的音频（注意噪声控制）</a:t>
            </a:r>
            <a:endParaRPr lang="en-US" altLang="zh-CN" dirty="0" smtClean="0"/>
          </a:p>
          <a:p>
            <a:pPr lvl="1">
              <a:defRPr/>
            </a:pPr>
            <a:endParaRPr lang="en-US" altLang="zh-CN" dirty="0" smtClean="0"/>
          </a:p>
          <a:p>
            <a:pPr>
              <a:defRPr/>
            </a:pPr>
            <a:r>
              <a:rPr lang="zh-CN" altLang="en-US" dirty="0" smtClean="0"/>
              <a:t>视频的效果</a:t>
            </a:r>
            <a:endParaRPr lang="en-US" altLang="zh-CN" dirty="0" smtClean="0"/>
          </a:p>
          <a:p>
            <a:pPr lvl="1">
              <a:defRPr/>
            </a:pPr>
            <a:r>
              <a:rPr lang="zh-CN" altLang="en-US" dirty="0" smtClean="0"/>
              <a:t>人物和板书（资料）的切换，不建议全程板书配音</a:t>
            </a:r>
            <a:endParaRPr lang="zh-CN" altLang="en-US" dirty="0"/>
          </a:p>
          <a:p>
            <a:pPr lvl="1">
              <a:defRPr/>
            </a:pPr>
            <a:endParaRPr lang="en-US" altLang="zh-CN" dirty="0"/>
          </a:p>
        </p:txBody>
      </p:sp>
    </p:spTree>
    <p:extLst>
      <p:ext uri="{BB962C8B-B14F-4D97-AF65-F5344CB8AC3E}">
        <p14:creationId xmlns:p14="http://schemas.microsoft.com/office/powerpoint/2010/main" val="35456316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250825" y="230188"/>
            <a:ext cx="4130675" cy="4492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endParaRPr lang="zh-CN" altLang="en-US" kern="0"/>
          </a:p>
        </p:txBody>
      </p:sp>
      <p:pic>
        <p:nvPicPr>
          <p:cNvPr id="7" name="图片 3" descr="屏幕快照 2013-10-03 上午09.31.2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445" y="134042"/>
            <a:ext cx="4281905" cy="24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0"/>
          <p:cNvSpPr txBox="1"/>
          <p:nvPr/>
        </p:nvSpPr>
        <p:spPr>
          <a:xfrm>
            <a:off x="382525" y="2132116"/>
            <a:ext cx="938712" cy="400105"/>
          </a:xfrm>
          <a:prstGeom prst="rect">
            <a:avLst/>
          </a:prstGeom>
          <a:solidFill>
            <a:schemeClr val="accent2"/>
          </a:solidFill>
        </p:spPr>
        <p:txBody>
          <a:bodyPr wrap="none" lIns="121917" tIns="60958" rIns="121917" bIns="60958" rtlCol="0">
            <a:spAutoFit/>
          </a:bodyPr>
          <a:lstStyle/>
          <a:p>
            <a:r>
              <a:rPr lang="zh-CN" altLang="en-US" dirty="0" smtClean="0">
                <a:solidFill>
                  <a:srgbClr val="FFFF00"/>
                </a:solidFill>
                <a:latin typeface="方正舒体" panose="02010601030101010101" pitchFamily="2" charset="-122"/>
                <a:ea typeface="方正舒体" panose="02010601030101010101" pitchFamily="2" charset="-122"/>
              </a:rPr>
              <a:t>豪华版</a:t>
            </a:r>
            <a:endParaRPr lang="zh-CN" altLang="en-US" dirty="0">
              <a:solidFill>
                <a:srgbClr val="FFFF00"/>
              </a:solidFill>
              <a:latin typeface="方正舒体" panose="02010601030101010101" pitchFamily="2" charset="-122"/>
              <a:ea typeface="方正舒体" panose="02010601030101010101" pitchFamily="2" charset="-122"/>
            </a:endParaRPr>
          </a:p>
        </p:txBody>
      </p:sp>
      <p:pic>
        <p:nvPicPr>
          <p:cNvPr id="11" name="Picture 2" descr="C:\Users\Fengxs\AppData\Roaming\Tencent\Users\496016253\QQ\WinTemp\RichOle\6BBMY_0KN~4@2(R@QDN`368.jpg"/>
          <p:cNvPicPr>
            <a:picLocks noChangeAspect="1" noChangeArrowheads="1"/>
          </p:cNvPicPr>
          <p:nvPr/>
        </p:nvPicPr>
        <p:blipFill>
          <a:blip r:embed="rId3" cstate="print"/>
          <a:srcRect/>
          <a:stretch>
            <a:fillRect/>
          </a:stretch>
        </p:blipFill>
        <p:spPr bwMode="auto">
          <a:xfrm>
            <a:off x="555061" y="2605502"/>
            <a:ext cx="4009168" cy="2520315"/>
          </a:xfrm>
          <a:prstGeom prst="rect">
            <a:avLst/>
          </a:prstGeom>
          <a:noFill/>
        </p:spPr>
      </p:pic>
      <p:sp>
        <p:nvSpPr>
          <p:cNvPr id="12" name="文本框 13"/>
          <p:cNvSpPr txBox="1"/>
          <p:nvPr/>
        </p:nvSpPr>
        <p:spPr>
          <a:xfrm>
            <a:off x="382525" y="4553982"/>
            <a:ext cx="938712" cy="400105"/>
          </a:xfrm>
          <a:prstGeom prst="rect">
            <a:avLst/>
          </a:prstGeom>
          <a:solidFill>
            <a:schemeClr val="accent2"/>
          </a:solidFill>
        </p:spPr>
        <p:txBody>
          <a:bodyPr wrap="none" lIns="121917" tIns="60958" rIns="121917" bIns="60958" rtlCol="0">
            <a:spAutoFit/>
          </a:bodyPr>
          <a:lstStyle/>
          <a:p>
            <a:r>
              <a:rPr lang="zh-CN" altLang="en-US" dirty="0" smtClean="0">
                <a:solidFill>
                  <a:srgbClr val="FFFF00"/>
                </a:solidFill>
                <a:latin typeface="方正舒体" panose="02010601030101010101" pitchFamily="2" charset="-122"/>
                <a:ea typeface="方正舒体" panose="02010601030101010101" pitchFamily="2" charset="-122"/>
              </a:rPr>
              <a:t>实录版</a:t>
            </a:r>
            <a:endParaRPr lang="zh-CN" altLang="en-US" dirty="0">
              <a:solidFill>
                <a:srgbClr val="FFFF00"/>
              </a:solidFill>
              <a:latin typeface="方正舒体" panose="02010601030101010101" pitchFamily="2" charset="-122"/>
              <a:ea typeface="方正舒体" panose="02010601030101010101" pitchFamily="2" charset="-122"/>
            </a:endParaRPr>
          </a:p>
        </p:txBody>
      </p:sp>
      <p:pic>
        <p:nvPicPr>
          <p:cNvPr id="13" name="Picture 1" descr="C:\Users\Fengxs\Documents\Tencent Files\496016253\Image\EH3[{IA{_ZA5}67~NXO7HYU.jpg"/>
          <p:cNvPicPr>
            <a:picLocks noChangeAspect="1" noChangeArrowheads="1"/>
          </p:cNvPicPr>
          <p:nvPr/>
        </p:nvPicPr>
        <p:blipFill>
          <a:blip r:embed="rId4"/>
          <a:srcRect/>
          <a:stretch>
            <a:fillRect/>
          </a:stretch>
        </p:blipFill>
        <p:spPr bwMode="auto">
          <a:xfrm>
            <a:off x="4561947" y="2624549"/>
            <a:ext cx="3665220" cy="2506980"/>
          </a:xfrm>
          <a:prstGeom prst="rect">
            <a:avLst/>
          </a:prstGeom>
          <a:noFill/>
        </p:spPr>
      </p:pic>
      <p:pic>
        <p:nvPicPr>
          <p:cNvPr id="14" name="Picture 2" descr="C:\Users\Fengxs\Documents\Tencent Files\496016253\Image\8EGD5OE5GLV{_@68MA${5JB.jpg"/>
          <p:cNvPicPr>
            <a:picLocks noChangeAspect="1" noChangeArrowheads="1"/>
          </p:cNvPicPr>
          <p:nvPr/>
        </p:nvPicPr>
        <p:blipFill>
          <a:blip r:embed="rId5"/>
          <a:srcRect/>
          <a:stretch>
            <a:fillRect/>
          </a:stretch>
        </p:blipFill>
        <p:spPr bwMode="auto">
          <a:xfrm>
            <a:off x="4592132" y="130969"/>
            <a:ext cx="3653790" cy="2499360"/>
          </a:xfrm>
          <a:prstGeom prst="rect">
            <a:avLst/>
          </a:prstGeom>
          <a:noFill/>
        </p:spPr>
      </p:pic>
      <p:sp>
        <p:nvSpPr>
          <p:cNvPr id="15" name="TextBox 8"/>
          <p:cNvSpPr txBox="1"/>
          <p:nvPr/>
        </p:nvSpPr>
        <p:spPr>
          <a:xfrm>
            <a:off x="977900" y="6456370"/>
            <a:ext cx="4965700" cy="307777"/>
          </a:xfrm>
          <a:prstGeom prst="rect">
            <a:avLst/>
          </a:prstGeom>
          <a:noFill/>
        </p:spPr>
        <p:txBody>
          <a:bodyPr wrap="square" rtlCol="0" anchor="ctr">
            <a:spAutoFit/>
          </a:bodyPr>
          <a:lstStyle/>
          <a:p>
            <a:r>
              <a:rPr lang="en-US" altLang="zh-CN" sz="1400" dirty="0" smtClean="0">
                <a:solidFill>
                  <a:schemeClr val="bg1"/>
                </a:solidFill>
                <a:latin typeface="微软雅黑" pitchFamily="34" charset="-122"/>
                <a:ea typeface="微软雅黑" pitchFamily="34" charset="-122"/>
              </a:rPr>
              <a:t>02 MOOC</a:t>
            </a:r>
            <a:r>
              <a:rPr lang="zh-CN" altLang="en-US" sz="1400" dirty="0" smtClean="0">
                <a:solidFill>
                  <a:schemeClr val="bg1"/>
                </a:solidFill>
                <a:latin typeface="微软雅黑" pitchFamily="34" charset="-122"/>
                <a:ea typeface="微软雅黑" pitchFamily="34" charset="-122"/>
              </a:rPr>
              <a:t>设计要素</a:t>
            </a:r>
            <a:endParaRPr lang="zh-CN" altLang="en-US" sz="2000" dirty="0">
              <a:solidFill>
                <a:schemeClr val="bg1"/>
              </a:solidFill>
              <a:latin typeface="微软雅黑" pitchFamily="34" charset="-122"/>
              <a:ea typeface="微软雅黑" pitchFamily="34" charset="-122"/>
            </a:endParaRPr>
          </a:p>
        </p:txBody>
      </p:sp>
      <p:sp>
        <p:nvSpPr>
          <p:cNvPr id="9" name="文本框 12"/>
          <p:cNvSpPr txBox="1"/>
          <p:nvPr/>
        </p:nvSpPr>
        <p:spPr>
          <a:xfrm>
            <a:off x="7288455" y="2132116"/>
            <a:ext cx="938712" cy="400105"/>
          </a:xfrm>
          <a:prstGeom prst="rect">
            <a:avLst/>
          </a:prstGeom>
          <a:solidFill>
            <a:schemeClr val="accent2"/>
          </a:solidFill>
        </p:spPr>
        <p:txBody>
          <a:bodyPr wrap="none" lIns="121917" tIns="60958" rIns="121917" bIns="60958" rtlCol="0">
            <a:spAutoFit/>
          </a:bodyPr>
          <a:lstStyle/>
          <a:p>
            <a:r>
              <a:rPr lang="zh-CN" altLang="en-US" dirty="0" smtClean="0">
                <a:solidFill>
                  <a:srgbClr val="FFFF00"/>
                </a:solidFill>
                <a:latin typeface="方正舒体" panose="02010601030101010101" pitchFamily="2" charset="-122"/>
                <a:ea typeface="方正舒体" panose="02010601030101010101" pitchFamily="2" charset="-122"/>
              </a:rPr>
              <a:t>大气版</a:t>
            </a:r>
            <a:endParaRPr lang="zh-CN" altLang="en-US" dirty="0">
              <a:solidFill>
                <a:srgbClr val="FFFF00"/>
              </a:solidFill>
              <a:latin typeface="方正舒体" panose="02010601030101010101" pitchFamily="2" charset="-122"/>
              <a:ea typeface="方正舒体" panose="02010601030101010101" pitchFamily="2" charset="-122"/>
            </a:endParaRPr>
          </a:p>
        </p:txBody>
      </p:sp>
      <p:sp>
        <p:nvSpPr>
          <p:cNvPr id="10" name="文本框 14"/>
          <p:cNvSpPr txBox="1"/>
          <p:nvPr/>
        </p:nvSpPr>
        <p:spPr>
          <a:xfrm>
            <a:off x="7288455" y="4506357"/>
            <a:ext cx="938712" cy="400105"/>
          </a:xfrm>
          <a:prstGeom prst="rect">
            <a:avLst/>
          </a:prstGeom>
          <a:solidFill>
            <a:schemeClr val="accent2"/>
          </a:solidFill>
        </p:spPr>
        <p:txBody>
          <a:bodyPr wrap="none" lIns="121917" tIns="60958" rIns="121917" bIns="60958" rtlCol="0">
            <a:spAutoFit/>
          </a:bodyPr>
          <a:lstStyle/>
          <a:p>
            <a:r>
              <a:rPr lang="zh-CN" altLang="en-US" dirty="0" smtClean="0">
                <a:solidFill>
                  <a:srgbClr val="FFFF00"/>
                </a:solidFill>
                <a:latin typeface="方正舒体" panose="02010601030101010101" pitchFamily="2" charset="-122"/>
                <a:ea typeface="方正舒体" panose="02010601030101010101" pitchFamily="2" charset="-122"/>
              </a:rPr>
              <a:t>亲切版</a:t>
            </a:r>
            <a:endParaRPr lang="zh-CN" altLang="en-US" dirty="0">
              <a:solidFill>
                <a:srgbClr val="FFFF00"/>
              </a:solidFill>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414534083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509640" y="1967652"/>
            <a:ext cx="6139931" cy="2963252"/>
          </a:xfrm>
          <a:prstGeom prst="rect">
            <a:avLst/>
          </a:prstGeom>
        </p:spPr>
      </p:pic>
      <p:pic>
        <p:nvPicPr>
          <p:cNvPr id="3" name="图片 17"/>
          <p:cNvPicPr>
            <a:picLocks noChangeAspect="1" noChangeArrowheads="1"/>
          </p:cNvPicPr>
          <p:nvPr/>
        </p:nvPicPr>
        <p:blipFill>
          <a:blip r:embed="rId3">
            <a:lum bright="100000"/>
            <a:extLst>
              <a:ext uri="{28A0092B-C50C-407E-A947-70E740481C1C}">
                <a14:useLocalDpi xmlns:a14="http://schemas.microsoft.com/office/drawing/2010/main" val="0"/>
              </a:ext>
            </a:extLst>
          </a:blip>
          <a:srcRect l="50780"/>
          <a:stretch>
            <a:fillRect/>
          </a:stretch>
        </p:blipFill>
        <p:spPr bwMode="auto">
          <a:xfrm>
            <a:off x="6603018" y="28702"/>
            <a:ext cx="2487613"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4625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lang="zh-CN" altLang="en-US" dirty="0" smtClean="0"/>
              <a:t>教学视频的拍摄</a:t>
            </a:r>
          </a:p>
        </p:txBody>
      </p:sp>
      <p:sp>
        <p:nvSpPr>
          <p:cNvPr id="3" name="内容占位符 2"/>
          <p:cNvSpPr>
            <a:spLocks noGrp="1"/>
          </p:cNvSpPr>
          <p:nvPr>
            <p:ph idx="1"/>
          </p:nvPr>
        </p:nvSpPr>
        <p:spPr>
          <a:xfrm>
            <a:off x="606425" y="784225"/>
            <a:ext cx="7924800" cy="3624263"/>
          </a:xfrm>
        </p:spPr>
        <p:txBody>
          <a:bodyPr/>
          <a:lstStyle/>
          <a:p>
            <a:pPr>
              <a:defRPr/>
            </a:pPr>
            <a:r>
              <a:rPr lang="zh-CN" altLang="en-US" dirty="0" smtClean="0"/>
              <a:t>字幕</a:t>
            </a:r>
            <a:endParaRPr lang="en-US" altLang="zh-CN" dirty="0" smtClean="0"/>
          </a:p>
          <a:p>
            <a:pPr lvl="1">
              <a:defRPr/>
            </a:pPr>
            <a:r>
              <a:rPr lang="zh-CN" altLang="en-US" dirty="0" smtClean="0"/>
              <a:t>目前支持字幕上传</a:t>
            </a:r>
            <a:endParaRPr lang="zh-CN" altLang="en-US" dirty="0"/>
          </a:p>
          <a:p>
            <a:pPr lvl="1">
              <a:defRPr/>
            </a:pPr>
            <a:r>
              <a:rPr lang="zh-CN" altLang="en-US" dirty="0" smtClean="0"/>
              <a:t>字幕文件单独制作（不要与视频文件合成）</a:t>
            </a:r>
            <a:endParaRPr lang="en-US" altLang="zh-CN" dirty="0" smtClean="0"/>
          </a:p>
          <a:p>
            <a:pPr lvl="1">
              <a:defRPr/>
            </a:pPr>
            <a:endParaRPr lang="en-US" altLang="zh-CN" dirty="0"/>
          </a:p>
          <a:p>
            <a:pPr>
              <a:defRPr/>
            </a:pPr>
            <a:r>
              <a:rPr lang="zh-CN" altLang="en-US" dirty="0" smtClean="0"/>
              <a:t>片头和片尾</a:t>
            </a:r>
            <a:endParaRPr lang="en-US" altLang="zh-CN" dirty="0" smtClean="0"/>
          </a:p>
          <a:p>
            <a:pPr lvl="1">
              <a:defRPr/>
            </a:pPr>
            <a:r>
              <a:rPr lang="zh-CN" altLang="en-US" dirty="0" smtClean="0"/>
              <a:t>没有明确要求</a:t>
            </a:r>
            <a:endParaRPr lang="en-US" altLang="zh-CN" dirty="0" smtClean="0"/>
          </a:p>
          <a:p>
            <a:pPr lvl="1">
              <a:defRPr/>
            </a:pPr>
            <a:r>
              <a:rPr lang="zh-CN" altLang="en-US" dirty="0" smtClean="0"/>
              <a:t>如制作，均应控制在</a:t>
            </a:r>
            <a:r>
              <a:rPr lang="en-US" altLang="zh-CN" dirty="0" smtClean="0"/>
              <a:t>10s</a:t>
            </a:r>
            <a:r>
              <a:rPr lang="zh-CN" altLang="en-US" dirty="0" smtClean="0"/>
              <a:t>以内</a:t>
            </a:r>
            <a:endParaRPr lang="en-US" altLang="zh-CN" dirty="0" smtClean="0"/>
          </a:p>
        </p:txBody>
      </p:sp>
    </p:spTree>
    <p:extLst>
      <p:ext uri="{BB962C8B-B14F-4D97-AF65-F5344CB8AC3E}">
        <p14:creationId xmlns:p14="http://schemas.microsoft.com/office/powerpoint/2010/main" val="163666459"/>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教学视频的拍摄</a:t>
            </a:r>
          </a:p>
        </p:txBody>
      </p:sp>
      <p:sp>
        <p:nvSpPr>
          <p:cNvPr id="3" name="内容占位符 2"/>
          <p:cNvSpPr>
            <a:spLocks noGrp="1"/>
          </p:cNvSpPr>
          <p:nvPr>
            <p:ph idx="1"/>
          </p:nvPr>
        </p:nvSpPr>
        <p:spPr>
          <a:xfrm>
            <a:off x="596900" y="774435"/>
            <a:ext cx="7924800" cy="3624262"/>
          </a:xfrm>
        </p:spPr>
        <p:txBody>
          <a:bodyPr/>
          <a:lstStyle/>
          <a:p>
            <a:r>
              <a:rPr lang="zh-CN" altLang="en-US" sz="3200" dirty="0"/>
              <a:t>课间</a:t>
            </a:r>
            <a:r>
              <a:rPr lang="zh-CN" altLang="en-US" sz="3200" dirty="0" smtClean="0"/>
              <a:t>提问</a:t>
            </a:r>
            <a:endParaRPr lang="en-US" altLang="zh-CN" sz="3200" dirty="0" smtClean="0"/>
          </a:p>
          <a:p>
            <a:pPr lvl="1"/>
            <a:r>
              <a:rPr lang="zh-CN" altLang="en-US" dirty="0"/>
              <a:t>插</a:t>
            </a:r>
            <a:r>
              <a:rPr lang="zh-CN" altLang="en-US" dirty="0" smtClean="0"/>
              <a:t>在视频文件中的单道客观题，如：单选题、多选题、简答题、判断题等</a:t>
            </a:r>
            <a:endParaRPr lang="en-US" altLang="zh-CN" dirty="0" smtClean="0"/>
          </a:p>
          <a:p>
            <a:pPr marL="457200" lvl="1" indent="0">
              <a:buNone/>
            </a:pPr>
            <a:endParaRPr lang="en-US" altLang="zh-CN" dirty="0" smtClean="0"/>
          </a:p>
          <a:p>
            <a:pPr lvl="1"/>
            <a:r>
              <a:rPr lang="zh-CN" altLang="en-US" dirty="0" smtClean="0">
                <a:solidFill>
                  <a:srgbClr val="FFFF99"/>
                </a:solidFill>
                <a:effectLst>
                  <a:outerShdw blurRad="38100" dist="38100" dir="2700000" algn="tl">
                    <a:srgbClr val="000000">
                      <a:alpha val="43137"/>
                    </a:srgbClr>
                  </a:outerShdw>
                </a:effectLst>
              </a:rPr>
              <a:t>引导思维</a:t>
            </a:r>
            <a:endParaRPr lang="en-US" altLang="zh-CN" dirty="0" smtClean="0">
              <a:solidFill>
                <a:srgbClr val="FFFF99"/>
              </a:solidFill>
              <a:effectLst>
                <a:outerShdw blurRad="38100" dist="38100" dir="2700000" algn="tl">
                  <a:srgbClr val="000000">
                    <a:alpha val="43137"/>
                  </a:srgbClr>
                </a:outerShdw>
              </a:effectLst>
            </a:endParaRPr>
          </a:p>
          <a:p>
            <a:pPr lvl="1"/>
            <a:r>
              <a:rPr lang="zh-CN" altLang="en-US" dirty="0" smtClean="0">
                <a:solidFill>
                  <a:srgbClr val="FFFF99"/>
                </a:solidFill>
                <a:effectLst>
                  <a:outerShdw blurRad="38100" dist="38100" dir="2700000" algn="tl">
                    <a:srgbClr val="000000">
                      <a:alpha val="43137"/>
                    </a:srgbClr>
                  </a:outerShdw>
                </a:effectLst>
              </a:rPr>
              <a:t>评价效果</a:t>
            </a:r>
            <a:endParaRPr lang="en-US" altLang="zh-CN" dirty="0" smtClean="0">
              <a:solidFill>
                <a:srgbClr val="FFFF99"/>
              </a:solidFill>
              <a:effectLst>
                <a:outerShdw blurRad="38100" dist="38100" dir="2700000" algn="tl">
                  <a:srgbClr val="000000">
                    <a:alpha val="43137"/>
                  </a:srgbClr>
                </a:outerShdw>
              </a:effectLst>
            </a:endParaRPr>
          </a:p>
          <a:p>
            <a:pPr lvl="1"/>
            <a:r>
              <a:rPr lang="zh-CN" altLang="en-US" dirty="0" smtClean="0">
                <a:solidFill>
                  <a:srgbClr val="FFFF99"/>
                </a:solidFill>
                <a:effectLst>
                  <a:outerShdw blurRad="38100" dist="38100" dir="2700000" algn="tl">
                    <a:srgbClr val="000000">
                      <a:alpha val="43137"/>
                    </a:srgbClr>
                  </a:outerShdw>
                </a:effectLst>
              </a:rPr>
              <a:t>监督过程</a:t>
            </a:r>
            <a:r>
              <a:rPr lang="zh-CN" altLang="en-US" dirty="0" smtClean="0"/>
              <a:t>（学习是否发生？）</a:t>
            </a:r>
            <a:endParaRPr lang="en-US" altLang="zh-CN" dirty="0" smtClean="0"/>
          </a:p>
          <a:p>
            <a:pPr marL="0" indent="0">
              <a:buNone/>
            </a:pPr>
            <a:endParaRPr lang="zh-CN" altLang="en-US" sz="3200" dirty="0"/>
          </a:p>
        </p:txBody>
      </p:sp>
    </p:spTree>
    <p:extLst>
      <p:ext uri="{BB962C8B-B14F-4D97-AF65-F5344CB8AC3E}">
        <p14:creationId xmlns:p14="http://schemas.microsoft.com/office/powerpoint/2010/main" val="2103390791"/>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zh-CN" altLang="en-US" smtClean="0"/>
              <a:t>互动及教学活动组织</a:t>
            </a:r>
          </a:p>
        </p:txBody>
      </p:sp>
      <p:sp>
        <p:nvSpPr>
          <p:cNvPr id="3" name="内容占位符 2"/>
          <p:cNvSpPr>
            <a:spLocks noGrp="1"/>
          </p:cNvSpPr>
          <p:nvPr>
            <p:ph idx="1"/>
          </p:nvPr>
        </p:nvSpPr>
        <p:spPr>
          <a:xfrm>
            <a:off x="596900" y="774700"/>
            <a:ext cx="7924800" cy="3624263"/>
          </a:xfrm>
        </p:spPr>
        <p:txBody>
          <a:bodyPr/>
          <a:lstStyle/>
          <a:p>
            <a:pPr>
              <a:defRPr/>
            </a:pPr>
            <a:r>
              <a:rPr lang="zh-CN" altLang="en-US" dirty="0" smtClean="0"/>
              <a:t>随堂测验</a:t>
            </a:r>
            <a:r>
              <a:rPr lang="en-US" altLang="zh-CN" dirty="0" smtClean="0"/>
              <a:t>(</a:t>
            </a:r>
            <a:r>
              <a:rPr lang="zh-CN" altLang="en-US" dirty="0" smtClean="0"/>
              <a:t>不计入平时成绩</a:t>
            </a:r>
            <a:r>
              <a:rPr lang="en-US" altLang="zh-CN" dirty="0" smtClean="0"/>
              <a:t>)</a:t>
            </a:r>
          </a:p>
          <a:p>
            <a:pPr lvl="1">
              <a:defRPr/>
            </a:pPr>
            <a:r>
              <a:rPr lang="zh-CN" altLang="en-US" dirty="0"/>
              <a:t>成</a:t>
            </a:r>
            <a:r>
              <a:rPr lang="zh-CN" altLang="en-US" dirty="0" smtClean="0"/>
              <a:t>卷的客观题，没有提交时间的控制</a:t>
            </a:r>
            <a:endParaRPr lang="en-US" altLang="zh-CN" dirty="0" smtClean="0"/>
          </a:p>
          <a:p>
            <a:pPr lvl="1">
              <a:defRPr/>
            </a:pPr>
            <a:endParaRPr lang="en-US" altLang="zh-CN" dirty="0" smtClean="0"/>
          </a:p>
          <a:p>
            <a:pPr>
              <a:defRPr/>
            </a:pPr>
            <a:r>
              <a:rPr lang="zh-CN" altLang="en-US" dirty="0" smtClean="0"/>
              <a:t>单元练习</a:t>
            </a:r>
            <a:endParaRPr lang="en-US" altLang="zh-CN" dirty="0" smtClean="0"/>
          </a:p>
          <a:p>
            <a:pPr lvl="1">
              <a:defRPr/>
            </a:pPr>
            <a:r>
              <a:rPr lang="zh-CN" altLang="en-US" dirty="0"/>
              <a:t>成</a:t>
            </a:r>
            <a:r>
              <a:rPr lang="zh-CN" altLang="en-US" dirty="0" smtClean="0"/>
              <a:t>卷的客观题，有提交时间控制，计入平时成绩</a:t>
            </a:r>
            <a:endParaRPr lang="en-US" altLang="zh-CN" dirty="0" smtClean="0"/>
          </a:p>
          <a:p>
            <a:pPr lvl="1">
              <a:defRPr/>
            </a:pPr>
            <a:endParaRPr lang="en-US" altLang="zh-CN" dirty="0" smtClean="0"/>
          </a:p>
          <a:p>
            <a:pPr>
              <a:defRPr/>
            </a:pPr>
            <a:r>
              <a:rPr lang="zh-CN" altLang="en-US" dirty="0" smtClean="0"/>
              <a:t>课后作业</a:t>
            </a:r>
            <a:endParaRPr lang="en-US" altLang="zh-CN" dirty="0" smtClean="0"/>
          </a:p>
          <a:p>
            <a:pPr lvl="1">
              <a:defRPr/>
            </a:pPr>
            <a:r>
              <a:rPr lang="zh-CN" altLang="en-US" dirty="0" smtClean="0"/>
              <a:t>主观题，有提交时间控制，采用生生互评，计入平时成绩</a:t>
            </a:r>
            <a:endParaRPr lang="en-US" altLang="zh-CN" dirty="0" smtClean="0"/>
          </a:p>
        </p:txBody>
      </p:sp>
    </p:spTree>
    <p:extLst>
      <p:ext uri="{BB962C8B-B14F-4D97-AF65-F5344CB8AC3E}">
        <p14:creationId xmlns:p14="http://schemas.microsoft.com/office/powerpoint/2010/main" val="4241763227"/>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r>
              <a:rPr lang="zh-CN" altLang="en-US" smtClean="0"/>
              <a:t>互动及教学活动组织</a:t>
            </a:r>
          </a:p>
        </p:txBody>
      </p:sp>
      <p:sp>
        <p:nvSpPr>
          <p:cNvPr id="3" name="内容占位符 2"/>
          <p:cNvSpPr>
            <a:spLocks noGrp="1"/>
          </p:cNvSpPr>
          <p:nvPr>
            <p:ph idx="1"/>
          </p:nvPr>
        </p:nvSpPr>
        <p:spPr>
          <a:xfrm>
            <a:off x="596900" y="774700"/>
            <a:ext cx="8120063" cy="4368800"/>
          </a:xfrm>
        </p:spPr>
        <p:txBody>
          <a:bodyPr/>
          <a:lstStyle/>
          <a:p>
            <a:pPr>
              <a:defRPr/>
            </a:pPr>
            <a:r>
              <a:rPr lang="zh-CN" altLang="en-US" dirty="0" smtClean="0"/>
              <a:t>课堂讨论</a:t>
            </a:r>
            <a:endParaRPr lang="en-US" altLang="zh-CN" dirty="0" smtClean="0"/>
          </a:p>
          <a:p>
            <a:pPr lvl="1">
              <a:defRPr/>
            </a:pPr>
            <a:r>
              <a:rPr lang="zh-CN" altLang="en-US" dirty="0" smtClean="0">
                <a:solidFill>
                  <a:srgbClr val="FFFF99"/>
                </a:solidFill>
                <a:effectLst>
                  <a:outerShdw blurRad="38100" dist="38100" dir="2700000" algn="tl">
                    <a:srgbClr val="000000">
                      <a:alpha val="43137"/>
                    </a:srgbClr>
                  </a:outerShdw>
                </a:effectLst>
              </a:rPr>
              <a:t>教师在教学单元中发起的讨论</a:t>
            </a:r>
            <a:endParaRPr lang="en-US" altLang="zh-CN" dirty="0" smtClean="0">
              <a:solidFill>
                <a:srgbClr val="FFFF99"/>
              </a:solidFill>
              <a:effectLst>
                <a:outerShdw blurRad="38100" dist="38100" dir="2700000" algn="tl">
                  <a:srgbClr val="000000">
                    <a:alpha val="43137"/>
                  </a:srgbClr>
                </a:outerShdw>
              </a:effectLst>
            </a:endParaRPr>
          </a:p>
          <a:p>
            <a:pPr lvl="1">
              <a:defRPr/>
            </a:pPr>
            <a:r>
              <a:rPr lang="zh-CN" altLang="en-US" dirty="0" smtClean="0">
                <a:solidFill>
                  <a:srgbClr val="FFFF99"/>
                </a:solidFill>
                <a:effectLst>
                  <a:outerShdw blurRad="38100" dist="38100" dir="2700000" algn="tl">
                    <a:srgbClr val="000000">
                      <a:alpha val="43137"/>
                    </a:srgbClr>
                  </a:outerShdw>
                </a:effectLst>
              </a:rPr>
              <a:t>平台为每个话题形成讨论区</a:t>
            </a:r>
            <a:endParaRPr lang="en-US" altLang="zh-CN" dirty="0" smtClean="0">
              <a:solidFill>
                <a:srgbClr val="FFFF99"/>
              </a:solidFill>
              <a:effectLst>
                <a:outerShdw blurRad="38100" dist="38100" dir="2700000" algn="tl">
                  <a:srgbClr val="000000">
                    <a:alpha val="43137"/>
                  </a:srgbClr>
                </a:outerShdw>
              </a:effectLst>
            </a:endParaRPr>
          </a:p>
          <a:p>
            <a:pPr lvl="1">
              <a:defRPr/>
            </a:pPr>
            <a:r>
              <a:rPr lang="zh-CN" altLang="en-US" dirty="0" smtClean="0">
                <a:solidFill>
                  <a:srgbClr val="FFFF99"/>
                </a:solidFill>
                <a:effectLst>
                  <a:outerShdw blurRad="38100" dist="38100" dir="2700000" algn="tl">
                    <a:srgbClr val="000000">
                      <a:alpha val="43137"/>
                    </a:srgbClr>
                  </a:outerShdw>
                </a:effectLst>
              </a:rPr>
              <a:t>学生的发言被可被计入平时成绩</a:t>
            </a:r>
            <a:endParaRPr lang="en-US" altLang="zh-CN" dirty="0" smtClean="0">
              <a:solidFill>
                <a:srgbClr val="FFFF99"/>
              </a:solidFill>
              <a:effectLst>
                <a:outerShdw blurRad="38100" dist="38100" dir="2700000" algn="tl">
                  <a:srgbClr val="000000">
                    <a:alpha val="43137"/>
                  </a:srgbClr>
                </a:outerShdw>
              </a:effectLst>
            </a:endParaRPr>
          </a:p>
          <a:p>
            <a:pPr lvl="1">
              <a:defRPr/>
            </a:pPr>
            <a:endParaRPr lang="en-US" altLang="zh-CN" sz="2000" dirty="0" smtClean="0"/>
          </a:p>
          <a:p>
            <a:pPr>
              <a:defRPr/>
            </a:pPr>
            <a:r>
              <a:rPr lang="zh-CN" altLang="en-US" dirty="0" smtClean="0"/>
              <a:t>答疑</a:t>
            </a:r>
            <a:endParaRPr lang="en-US" altLang="zh-CN" dirty="0" smtClean="0"/>
          </a:p>
          <a:p>
            <a:pPr lvl="1">
              <a:defRPr/>
            </a:pPr>
            <a:r>
              <a:rPr lang="zh-CN" altLang="en-US" dirty="0" smtClean="0"/>
              <a:t>在线答疑，支持“同问”话题的排序</a:t>
            </a:r>
            <a:endParaRPr lang="en-US" altLang="zh-CN" dirty="0" smtClean="0"/>
          </a:p>
          <a:p>
            <a:pPr lvl="1">
              <a:defRPr/>
            </a:pPr>
            <a:endParaRPr lang="en-US" altLang="zh-CN" sz="2000" dirty="0" smtClean="0"/>
          </a:p>
          <a:p>
            <a:pPr>
              <a:defRPr/>
            </a:pPr>
            <a:r>
              <a:rPr lang="zh-CN" altLang="en-US" dirty="0" smtClean="0"/>
              <a:t>结业考试</a:t>
            </a:r>
            <a:endParaRPr lang="zh-CN" altLang="en-US" dirty="0"/>
          </a:p>
        </p:txBody>
      </p:sp>
    </p:spTree>
    <p:extLst>
      <p:ext uri="{BB962C8B-B14F-4D97-AF65-F5344CB8AC3E}">
        <p14:creationId xmlns:p14="http://schemas.microsoft.com/office/powerpoint/2010/main" val="1414571839"/>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r>
              <a:rPr lang="zh-CN" altLang="en-US" smtClean="0"/>
              <a:t>评价与证书</a:t>
            </a:r>
          </a:p>
        </p:txBody>
      </p:sp>
      <p:sp>
        <p:nvSpPr>
          <p:cNvPr id="3" name="内容占位符 2"/>
          <p:cNvSpPr>
            <a:spLocks noGrp="1"/>
          </p:cNvSpPr>
          <p:nvPr>
            <p:ph idx="1"/>
          </p:nvPr>
        </p:nvSpPr>
        <p:spPr>
          <a:xfrm>
            <a:off x="777875" y="765175"/>
            <a:ext cx="7575550" cy="3624263"/>
          </a:xfrm>
        </p:spPr>
        <p:txBody>
          <a:bodyPr/>
          <a:lstStyle/>
          <a:p>
            <a:pPr>
              <a:defRPr/>
            </a:pPr>
            <a:r>
              <a:rPr lang="zh-CN" altLang="en-US" sz="3200" smtClean="0"/>
              <a:t>教师可根据学生教学任务的完成情况指定评价标准</a:t>
            </a:r>
            <a:endParaRPr lang="en-US" altLang="zh-CN" sz="3200" smtClean="0"/>
          </a:p>
          <a:p>
            <a:pPr>
              <a:defRPr/>
            </a:pPr>
            <a:endParaRPr lang="en-US" altLang="zh-CN"/>
          </a:p>
          <a:p>
            <a:pPr>
              <a:defRPr/>
            </a:pPr>
            <a:r>
              <a:rPr lang="zh-CN" altLang="en-US" sz="3200" smtClean="0"/>
              <a:t>证书发放</a:t>
            </a:r>
            <a:endParaRPr lang="en-US" altLang="zh-CN" sz="3200" smtClean="0"/>
          </a:p>
          <a:p>
            <a:pPr lvl="1">
              <a:defRPr/>
            </a:pPr>
            <a:r>
              <a:rPr lang="zh-CN" altLang="en-US" smtClean="0"/>
              <a:t>教师签名证书（免费）</a:t>
            </a:r>
            <a:endParaRPr lang="en-US" altLang="zh-CN" smtClean="0"/>
          </a:p>
          <a:p>
            <a:pPr lvl="1">
              <a:defRPr/>
            </a:pPr>
            <a:r>
              <a:rPr lang="zh-CN" altLang="en-US" smtClean="0"/>
              <a:t>学校签章证书（可收费）</a:t>
            </a:r>
            <a:endParaRPr lang="en-US" altLang="zh-CN" smtClean="0"/>
          </a:p>
          <a:p>
            <a:pPr lvl="1">
              <a:defRPr/>
            </a:pPr>
            <a:r>
              <a:rPr lang="zh-CN" altLang="en-US" smtClean="0"/>
              <a:t>证书仅表示学生完成在线学习的情况</a:t>
            </a:r>
            <a:endParaRPr lang="zh-CN" altLang="en-US"/>
          </a:p>
        </p:txBody>
      </p:sp>
    </p:spTree>
    <p:extLst>
      <p:ext uri="{BB962C8B-B14F-4D97-AF65-F5344CB8AC3E}">
        <p14:creationId xmlns:p14="http://schemas.microsoft.com/office/powerpoint/2010/main" val="28347875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zh-CN" altLang="en-US" smtClean="0"/>
              <a:t>证书样式</a:t>
            </a:r>
          </a:p>
        </p:txBody>
      </p:sp>
      <p:pic>
        <p:nvPicPr>
          <p:cNvPr id="19459"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87513" y="341313"/>
            <a:ext cx="5886450" cy="4687887"/>
          </a:xfrm>
        </p:spPr>
      </p:pic>
    </p:spTree>
    <p:extLst>
      <p:ext uri="{BB962C8B-B14F-4D97-AF65-F5344CB8AC3E}">
        <p14:creationId xmlns:p14="http://schemas.microsoft.com/office/powerpoint/2010/main" val="229310794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nSpc>
                <a:spcPct val="150000"/>
              </a:lnSpc>
            </a:pPr>
            <a:r>
              <a:rPr lang="zh-CN" altLang="en-US" smtClean="0"/>
              <a:t>互动交流是在线课程的生命力</a:t>
            </a:r>
            <a:endParaRPr lang="en-US" altLang="zh-CN"/>
          </a:p>
          <a:p>
            <a:pPr lvl="1">
              <a:lnSpc>
                <a:spcPct val="150000"/>
              </a:lnSpc>
            </a:pPr>
            <a:r>
              <a:rPr lang="zh-CN" altLang="en-US" smtClean="0"/>
              <a:t>课堂讨论</a:t>
            </a:r>
            <a:endParaRPr lang="en-US" altLang="zh-CN" smtClean="0"/>
          </a:p>
          <a:p>
            <a:pPr lvl="1">
              <a:lnSpc>
                <a:spcPct val="150000"/>
              </a:lnSpc>
            </a:pPr>
            <a:r>
              <a:rPr lang="zh-CN" altLang="en-US" smtClean="0"/>
              <a:t>答疑</a:t>
            </a:r>
            <a:endParaRPr lang="en-US" altLang="zh-CN" smtClean="0"/>
          </a:p>
          <a:p>
            <a:pPr lvl="1">
              <a:lnSpc>
                <a:spcPct val="150000"/>
              </a:lnSpc>
            </a:pPr>
            <a:r>
              <a:rPr lang="zh-CN" altLang="en-US" smtClean="0"/>
              <a:t>沟通（邮件、即时通讯）</a:t>
            </a:r>
            <a:endParaRPr lang="en-US" altLang="zh-CN" smtClean="0"/>
          </a:p>
          <a:p>
            <a:pPr lvl="1">
              <a:lnSpc>
                <a:spcPct val="150000"/>
              </a:lnSpc>
            </a:pPr>
            <a:r>
              <a:rPr lang="zh-CN" altLang="en-US" smtClean="0"/>
              <a:t>评价教学团队最重要的元素</a:t>
            </a:r>
            <a:endParaRPr lang="en-US" altLang="zh-CN" smtClean="0"/>
          </a:p>
          <a:p>
            <a:pPr lvl="1"/>
            <a:endParaRPr lang="zh-CN" altLang="en-US"/>
          </a:p>
        </p:txBody>
      </p:sp>
    </p:spTree>
    <p:extLst>
      <p:ext uri="{BB962C8B-B14F-4D97-AF65-F5344CB8AC3E}">
        <p14:creationId xmlns:p14="http://schemas.microsoft.com/office/powerpoint/2010/main" val="36019126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zh-CN" altLang="en-US" smtClean="0"/>
              <a:t>其他需要准备的材料</a:t>
            </a:r>
          </a:p>
        </p:txBody>
      </p:sp>
      <p:sp>
        <p:nvSpPr>
          <p:cNvPr id="3" name="内容占位符 2"/>
          <p:cNvSpPr>
            <a:spLocks noGrp="1"/>
          </p:cNvSpPr>
          <p:nvPr>
            <p:ph idx="1"/>
          </p:nvPr>
        </p:nvSpPr>
        <p:spPr>
          <a:xfrm>
            <a:off x="606425" y="784225"/>
            <a:ext cx="8308975" cy="4206875"/>
          </a:xfrm>
        </p:spPr>
        <p:txBody>
          <a:bodyPr/>
          <a:lstStyle/>
          <a:p>
            <a:pPr>
              <a:defRPr/>
            </a:pPr>
            <a:r>
              <a:rPr lang="zh-CN" altLang="en-US" sz="2400" dirty="0"/>
              <a:t>课程</a:t>
            </a:r>
            <a:r>
              <a:rPr lang="zh-CN" altLang="en-US" sz="2400" dirty="0" smtClean="0"/>
              <a:t>介绍（课程自荐词）</a:t>
            </a:r>
            <a:endParaRPr lang="en-US" altLang="zh-CN" sz="2400" dirty="0" smtClean="0"/>
          </a:p>
          <a:p>
            <a:pPr>
              <a:defRPr/>
            </a:pPr>
            <a:r>
              <a:rPr lang="zh-CN" altLang="en-US" sz="2400" dirty="0" smtClean="0"/>
              <a:t>教师团队信息（</a:t>
            </a:r>
            <a:r>
              <a:rPr lang="zh-CN" altLang="en-US" sz="2400" dirty="0" smtClean="0">
                <a:solidFill>
                  <a:srgbClr val="FFFF99"/>
                </a:solidFill>
              </a:rPr>
              <a:t>教师登录邮箱、个人简介及照片</a:t>
            </a:r>
            <a:r>
              <a:rPr lang="zh-CN" altLang="en-US" sz="2400" dirty="0" smtClean="0"/>
              <a:t>）</a:t>
            </a:r>
            <a:endParaRPr lang="en-US" altLang="zh-CN" sz="2400" dirty="0" smtClean="0"/>
          </a:p>
          <a:p>
            <a:pPr>
              <a:defRPr/>
            </a:pPr>
            <a:r>
              <a:rPr lang="zh-CN" altLang="en-US" sz="2400" dirty="0" smtClean="0"/>
              <a:t>证书要求（按照成绩设计）</a:t>
            </a:r>
            <a:endParaRPr lang="en-US" altLang="zh-CN" sz="2400" dirty="0" smtClean="0"/>
          </a:p>
          <a:p>
            <a:pPr>
              <a:defRPr/>
            </a:pPr>
            <a:r>
              <a:rPr lang="zh-CN" altLang="en-US" sz="2400" dirty="0" smtClean="0"/>
              <a:t>预备知识（先修课程）</a:t>
            </a:r>
            <a:endParaRPr lang="en-US" altLang="zh-CN" sz="2400" dirty="0" smtClean="0"/>
          </a:p>
          <a:p>
            <a:pPr>
              <a:defRPr/>
            </a:pPr>
            <a:r>
              <a:rPr lang="zh-CN" altLang="en-US" sz="2400" dirty="0" smtClean="0"/>
              <a:t>课程大纲</a:t>
            </a:r>
            <a:endParaRPr lang="en-US" altLang="zh-CN" sz="2400" dirty="0" smtClean="0"/>
          </a:p>
          <a:p>
            <a:pPr>
              <a:defRPr/>
            </a:pPr>
            <a:r>
              <a:rPr lang="zh-CN" altLang="en-US" sz="2400" dirty="0" smtClean="0"/>
              <a:t>参考资料</a:t>
            </a:r>
            <a:endParaRPr lang="en-US" altLang="zh-CN" sz="2400" dirty="0" smtClean="0"/>
          </a:p>
          <a:p>
            <a:pPr>
              <a:defRPr/>
            </a:pPr>
            <a:r>
              <a:rPr lang="zh-CN" altLang="en-US" sz="2400" dirty="0" smtClean="0"/>
              <a:t>常见问题</a:t>
            </a:r>
            <a:endParaRPr lang="en-US" altLang="zh-CN" sz="2400" dirty="0" smtClean="0"/>
          </a:p>
          <a:p>
            <a:pPr>
              <a:defRPr/>
            </a:pPr>
            <a:r>
              <a:rPr lang="zh-CN" altLang="en-US" sz="2400" dirty="0"/>
              <a:t>课程</a:t>
            </a:r>
            <a:r>
              <a:rPr lang="zh-CN" altLang="en-US" sz="2400" dirty="0" smtClean="0"/>
              <a:t>图片（大于</a:t>
            </a:r>
            <a:r>
              <a:rPr lang="en-US" altLang="zh-CN" sz="2400" dirty="0"/>
              <a:t>426*240</a:t>
            </a:r>
            <a:r>
              <a:rPr lang="zh-CN" altLang="en-US" sz="2400" dirty="0"/>
              <a:t>像素，小于</a:t>
            </a:r>
            <a:r>
              <a:rPr lang="en-US" altLang="zh-CN" sz="2400" dirty="0" smtClean="0"/>
              <a:t>20M</a:t>
            </a:r>
            <a:r>
              <a:rPr lang="zh-CN" altLang="en-US" sz="2400" dirty="0" smtClean="0"/>
              <a:t>）</a:t>
            </a:r>
            <a:endParaRPr lang="en-US" altLang="zh-CN" sz="2400" dirty="0" smtClean="0"/>
          </a:p>
          <a:p>
            <a:pPr>
              <a:defRPr/>
            </a:pPr>
            <a:r>
              <a:rPr lang="zh-CN" altLang="en-US" sz="2400" dirty="0" smtClean="0"/>
              <a:t>宣传短片（</a:t>
            </a:r>
            <a:r>
              <a:rPr lang="en-US" altLang="zh-CN" sz="2400" dirty="0" smtClean="0"/>
              <a:t>30</a:t>
            </a:r>
            <a:r>
              <a:rPr lang="zh-CN" altLang="en-US" sz="2400" dirty="0" smtClean="0"/>
              <a:t>～</a:t>
            </a:r>
            <a:r>
              <a:rPr lang="en-US" altLang="zh-CN" sz="2400" dirty="0" smtClean="0"/>
              <a:t>90s</a:t>
            </a:r>
            <a:r>
              <a:rPr lang="zh-CN" altLang="en-US" sz="2400" dirty="0" smtClean="0"/>
              <a:t>）</a:t>
            </a:r>
            <a:endParaRPr lang="zh-CN" altLang="en-US" sz="2400" dirty="0"/>
          </a:p>
        </p:txBody>
      </p:sp>
    </p:spTree>
    <p:extLst>
      <p:ext uri="{BB962C8B-B14F-4D97-AF65-F5344CB8AC3E}">
        <p14:creationId xmlns:p14="http://schemas.microsoft.com/office/powerpoint/2010/main" val="3864008016"/>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r>
              <a:rPr lang="zh-CN" altLang="en-US" smtClean="0"/>
              <a:t>课程建设指导（教师指南）</a:t>
            </a:r>
          </a:p>
        </p:txBody>
      </p:sp>
      <p:sp>
        <p:nvSpPr>
          <p:cNvPr id="3" name="内容占位符 2"/>
          <p:cNvSpPr>
            <a:spLocks noGrp="1"/>
          </p:cNvSpPr>
          <p:nvPr>
            <p:ph idx="1"/>
          </p:nvPr>
        </p:nvSpPr>
        <p:spPr>
          <a:xfrm>
            <a:off x="244475" y="955675"/>
            <a:ext cx="8534400" cy="4065588"/>
          </a:xfrm>
        </p:spPr>
        <p:txBody>
          <a:bodyPr/>
          <a:lstStyle/>
          <a:p>
            <a:pPr>
              <a:defRPr/>
            </a:pPr>
            <a:endParaRPr lang="en-US" altLang="zh-CN" dirty="0" smtClean="0"/>
          </a:p>
          <a:p>
            <a:pPr>
              <a:defRPr/>
            </a:pPr>
            <a:endParaRPr lang="en-US" altLang="zh-CN" dirty="0"/>
          </a:p>
          <a:p>
            <a:pPr marL="0" indent="0">
              <a:buFontTx/>
              <a:buNone/>
              <a:defRPr/>
            </a:pPr>
            <a:endParaRPr lang="en-US" altLang="zh-CN" sz="1800" b="1" dirty="0" smtClean="0">
              <a:effectLst/>
            </a:endParaRPr>
          </a:p>
          <a:p>
            <a:pPr marL="0" indent="0">
              <a:buFontTx/>
              <a:buNone/>
              <a:defRPr/>
            </a:pPr>
            <a:r>
              <a:rPr lang="en-US" altLang="zh-CN" sz="1800" b="1" dirty="0">
                <a:effectLst/>
              </a:rPr>
              <a:t> </a:t>
            </a:r>
            <a:r>
              <a:rPr lang="en-US" altLang="zh-CN" sz="1800" b="1" dirty="0" smtClean="0">
                <a:effectLst/>
              </a:rPr>
              <a:t> </a:t>
            </a:r>
            <a:r>
              <a:rPr lang="zh-CN" altLang="en-US" sz="1600" b="1" dirty="0" smtClean="0"/>
              <a:t>教师</a:t>
            </a:r>
            <a:r>
              <a:rPr lang="zh-CN" altLang="zh-CN" sz="1600" b="1" dirty="0"/>
              <a:t>网上注册、</a:t>
            </a:r>
            <a:r>
              <a:rPr lang="zh-CN" altLang="zh-CN" sz="1600" b="1" dirty="0" smtClean="0"/>
              <a:t>登录</a:t>
            </a:r>
            <a:r>
              <a:rPr lang="en-US" altLang="zh-CN" sz="1600" b="1" dirty="0" smtClean="0"/>
              <a:t>            </a:t>
            </a:r>
            <a:r>
              <a:rPr lang="zh-CN" altLang="en-US" sz="1600" b="1" dirty="0" smtClean="0"/>
              <a:t>教学安排                </a:t>
            </a:r>
            <a:r>
              <a:rPr lang="zh-CN" altLang="zh-CN" sz="1600" b="1" dirty="0"/>
              <a:t>发布公告</a:t>
            </a:r>
            <a:endParaRPr lang="en-US" altLang="zh-CN" sz="1600" b="1" dirty="0"/>
          </a:p>
          <a:p>
            <a:pPr marL="0" indent="0">
              <a:buFontTx/>
              <a:buNone/>
              <a:defRPr/>
            </a:pPr>
            <a:r>
              <a:rPr lang="en-US" altLang="zh-CN" sz="1600" b="1" dirty="0"/>
              <a:t>  </a:t>
            </a:r>
            <a:r>
              <a:rPr lang="zh-CN" altLang="zh-CN" sz="1600" b="1" dirty="0"/>
              <a:t>填写《中国大学</a:t>
            </a:r>
            <a:r>
              <a:rPr lang="en-US" altLang="zh-CN" sz="1600" b="1" dirty="0"/>
              <a:t>MOOC</a:t>
            </a:r>
            <a:r>
              <a:rPr lang="zh-CN" altLang="zh-CN" sz="1600" b="1" dirty="0"/>
              <a:t>登记表》</a:t>
            </a:r>
            <a:r>
              <a:rPr lang="zh-CN" altLang="en-US" sz="1600" b="1" dirty="0"/>
              <a:t>    课程介绍                </a:t>
            </a:r>
            <a:r>
              <a:rPr lang="zh-CN" altLang="zh-CN" sz="1600" b="1" dirty="0"/>
              <a:t>发布评分方式</a:t>
            </a:r>
            <a:endParaRPr lang="en-US" altLang="zh-CN" sz="1600" b="1" dirty="0"/>
          </a:p>
          <a:p>
            <a:pPr marL="0" indent="0">
              <a:buFontTx/>
              <a:buNone/>
              <a:defRPr/>
            </a:pPr>
            <a:r>
              <a:rPr lang="en-US" altLang="zh-CN" sz="1600" b="1" dirty="0"/>
              <a:t>  </a:t>
            </a:r>
            <a:r>
              <a:rPr lang="zh-CN" altLang="zh-CN" sz="1600" b="1" dirty="0"/>
              <a:t>设置课程团队</a:t>
            </a:r>
            <a:r>
              <a:rPr lang="en-US" altLang="zh-CN" sz="1600" b="1" dirty="0"/>
              <a:t>                  </a:t>
            </a:r>
            <a:r>
              <a:rPr lang="zh-CN" altLang="en-US" sz="1600" b="1" dirty="0"/>
              <a:t>证书要求                </a:t>
            </a:r>
            <a:r>
              <a:rPr lang="zh-CN" altLang="zh-CN" sz="1600" b="1" dirty="0"/>
              <a:t>发布教学单元内容</a:t>
            </a:r>
            <a:endParaRPr lang="en-US" altLang="zh-CN" sz="1600" b="1" dirty="0"/>
          </a:p>
          <a:p>
            <a:pPr marL="0" indent="0">
              <a:buFontTx/>
              <a:buNone/>
              <a:defRPr/>
            </a:pPr>
            <a:r>
              <a:rPr lang="en-US" altLang="zh-CN" sz="1600" b="1" dirty="0"/>
              <a:t>  </a:t>
            </a:r>
            <a:r>
              <a:rPr lang="zh-CN" altLang="zh-CN" sz="1600" b="1" dirty="0"/>
              <a:t>创建教师官方主页</a:t>
            </a:r>
            <a:r>
              <a:rPr lang="en-US" altLang="zh-CN" sz="1600" b="1" dirty="0"/>
              <a:t>              </a:t>
            </a:r>
            <a:r>
              <a:rPr lang="zh-CN" altLang="en-US" sz="1600" b="1" dirty="0"/>
              <a:t>预备知识                </a:t>
            </a:r>
            <a:r>
              <a:rPr lang="zh-CN" altLang="zh-CN" sz="1600" b="1" dirty="0"/>
              <a:t>设置论坛结构</a:t>
            </a:r>
            <a:endParaRPr lang="en-US" altLang="zh-CN" sz="1600" b="1" dirty="0"/>
          </a:p>
          <a:p>
            <a:pPr marL="0" indent="0">
              <a:buFontTx/>
              <a:buNone/>
              <a:defRPr/>
            </a:pPr>
            <a:r>
              <a:rPr lang="en-US" altLang="zh-CN" sz="1600" b="1" dirty="0"/>
              <a:t> </a:t>
            </a:r>
            <a:r>
              <a:rPr lang="en-US" altLang="zh-CN" sz="1600" b="1" dirty="0" smtClean="0"/>
              <a:t>                               </a:t>
            </a:r>
            <a:r>
              <a:rPr lang="zh-CN" altLang="en-US" sz="1600" b="1" dirty="0" smtClean="0"/>
              <a:t>课程图片</a:t>
            </a:r>
            <a:endParaRPr lang="en-US" altLang="zh-CN" sz="1600" b="1" dirty="0" smtClean="0"/>
          </a:p>
          <a:p>
            <a:pPr marL="0" indent="0">
              <a:buFontTx/>
              <a:buNone/>
              <a:defRPr/>
            </a:pPr>
            <a:r>
              <a:rPr lang="en-US" altLang="zh-CN" sz="1600" b="1" dirty="0"/>
              <a:t> </a:t>
            </a:r>
            <a:r>
              <a:rPr lang="en-US" altLang="zh-CN" sz="1600" b="1" dirty="0" smtClean="0"/>
              <a:t>                               </a:t>
            </a:r>
            <a:r>
              <a:rPr lang="zh-CN" altLang="en-US" sz="1600" b="1" dirty="0" smtClean="0"/>
              <a:t>教学大纲</a:t>
            </a:r>
            <a:endParaRPr lang="en-US" altLang="zh-CN" sz="1600" b="1" dirty="0" smtClean="0"/>
          </a:p>
          <a:p>
            <a:pPr marL="0" indent="0">
              <a:buFontTx/>
              <a:buNone/>
              <a:defRPr/>
            </a:pPr>
            <a:r>
              <a:rPr lang="en-US" altLang="zh-CN" sz="1600" b="1" dirty="0"/>
              <a:t> </a:t>
            </a:r>
            <a:r>
              <a:rPr lang="en-US" altLang="zh-CN" sz="1600" b="1" dirty="0" smtClean="0"/>
              <a:t>                               </a:t>
            </a:r>
            <a:r>
              <a:rPr lang="zh-CN" altLang="en-US" sz="1600" b="1" dirty="0" smtClean="0"/>
              <a:t>参考资料</a:t>
            </a:r>
            <a:endParaRPr lang="en-US" altLang="zh-CN" sz="1600" b="1" dirty="0" smtClean="0"/>
          </a:p>
          <a:p>
            <a:pPr marL="0" indent="0">
              <a:buFontTx/>
              <a:buNone/>
              <a:defRPr/>
            </a:pPr>
            <a:r>
              <a:rPr lang="en-US" altLang="zh-CN" sz="1600" b="1" dirty="0"/>
              <a:t> </a:t>
            </a:r>
            <a:r>
              <a:rPr lang="en-US" altLang="zh-CN" sz="1600" b="1" dirty="0" smtClean="0"/>
              <a:t>                               </a:t>
            </a:r>
            <a:r>
              <a:rPr lang="zh-CN" altLang="en-US" sz="1600" b="1" dirty="0" smtClean="0"/>
              <a:t>常见问题</a:t>
            </a:r>
            <a:endParaRPr lang="en-US" altLang="zh-CN" sz="1600" b="1" dirty="0" smtClean="0"/>
          </a:p>
          <a:p>
            <a:pPr marL="0" indent="0">
              <a:buFontTx/>
              <a:buNone/>
              <a:defRPr/>
            </a:pPr>
            <a:r>
              <a:rPr lang="en-US" altLang="zh-CN" sz="1600" b="1" dirty="0"/>
              <a:t> </a:t>
            </a:r>
            <a:r>
              <a:rPr lang="en-US" altLang="zh-CN" sz="1600" b="1" dirty="0" smtClean="0"/>
              <a:t>                                ……</a:t>
            </a:r>
            <a:endParaRPr lang="en-US" altLang="zh-CN" sz="1600" b="1" dirty="0"/>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944563"/>
            <a:ext cx="7462837" cy="113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260094"/>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494569" y="3590558"/>
            <a:ext cx="3627437" cy="86360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3" name="Rectangle 3"/>
          <p:cNvSpPr>
            <a:spLocks noChangeArrowheads="1"/>
          </p:cNvSpPr>
          <p:nvPr/>
        </p:nvSpPr>
        <p:spPr bwMode="auto">
          <a:xfrm>
            <a:off x="3029431" y="2641233"/>
            <a:ext cx="4105275" cy="86360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4" name="Rectangle 4"/>
          <p:cNvSpPr>
            <a:spLocks noChangeArrowheads="1"/>
          </p:cNvSpPr>
          <p:nvPr/>
        </p:nvSpPr>
        <p:spPr bwMode="auto">
          <a:xfrm>
            <a:off x="2524606" y="1717308"/>
            <a:ext cx="4608513" cy="86518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5" name="Rectangle 5"/>
          <p:cNvSpPr>
            <a:spLocks noChangeArrowheads="1"/>
          </p:cNvSpPr>
          <p:nvPr/>
        </p:nvSpPr>
        <p:spPr bwMode="auto">
          <a:xfrm>
            <a:off x="2019781" y="783858"/>
            <a:ext cx="5111750" cy="86518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6" name="Text Box 4"/>
          <p:cNvSpPr txBox="1">
            <a:spLocks noChangeArrowheads="1"/>
          </p:cNvSpPr>
          <p:nvPr/>
        </p:nvSpPr>
        <p:spPr bwMode="auto">
          <a:xfrm>
            <a:off x="3496156" y="3703270"/>
            <a:ext cx="3743325"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在线</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课程的教学应用模式</a:t>
            </a:r>
            <a:endPar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Text Box 16"/>
          <p:cNvSpPr txBox="1">
            <a:spLocks noChangeArrowheads="1"/>
          </p:cNvSpPr>
          <p:nvPr/>
        </p:nvSpPr>
        <p:spPr bwMode="auto">
          <a:xfrm>
            <a:off x="2559531" y="1791556"/>
            <a:ext cx="4573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smtClean="0">
                <a:latin typeface="微软雅黑" panose="020B0503020204020204" pitchFamily="34" charset="-122"/>
                <a:ea typeface="微软雅黑" panose="020B0503020204020204" pitchFamily="34" charset="-122"/>
              </a:rPr>
              <a:t>评价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适合中国高等教育的在线课程</a:t>
            </a:r>
            <a:r>
              <a:rPr lang="en-US" altLang="zh-CN" sz="2000" dirty="0" smtClean="0">
                <a:latin typeface="微软雅黑" panose="020B0503020204020204" pitchFamily="34" charset="-122"/>
                <a:ea typeface="微软雅黑" panose="020B0503020204020204" pitchFamily="34" charset="-122"/>
              </a:rPr>
              <a:t/>
            </a:r>
            <a:br>
              <a:rPr lang="en-US" altLang="zh-CN" sz="2000" dirty="0" smtClean="0">
                <a:latin typeface="微软雅黑" panose="020B0503020204020204" pitchFamily="34" charset="-122"/>
                <a:ea typeface="微软雅黑" panose="020B0503020204020204" pitchFamily="34" charset="-122"/>
              </a:rPr>
            </a:br>
            <a:r>
              <a:rPr lang="zh-CN" altLang="en-US" sz="2000" dirty="0" smtClean="0">
                <a:latin typeface="微软雅黑" panose="020B0503020204020204" pitchFamily="34" charset="-122"/>
                <a:ea typeface="微软雅黑" panose="020B0503020204020204" pitchFamily="34" charset="-122"/>
              </a:rPr>
              <a:t>的基本原则</a:t>
            </a:r>
            <a:endParaRPr lang="en-US" altLang="zh-CN" sz="2000" dirty="0">
              <a:latin typeface="微软雅黑" panose="020B0503020204020204" pitchFamily="34" charset="-122"/>
              <a:ea typeface="微软雅黑" panose="020B0503020204020204" pitchFamily="34" charset="-122"/>
            </a:endParaRPr>
          </a:p>
        </p:txBody>
      </p:sp>
      <p:sp>
        <p:nvSpPr>
          <p:cNvPr id="8" name="Text Box 17"/>
          <p:cNvSpPr txBox="1">
            <a:spLocks noChangeArrowheads="1"/>
          </p:cNvSpPr>
          <p:nvPr/>
        </p:nvSpPr>
        <p:spPr bwMode="auto">
          <a:xfrm>
            <a:off x="3027844" y="2758708"/>
            <a:ext cx="41036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smtClean="0">
                <a:latin typeface="微软雅黑" panose="020B0503020204020204" pitchFamily="34" charset="-122"/>
                <a:ea typeface="微软雅黑" panose="020B0503020204020204" pitchFamily="34" charset="-122"/>
              </a:rPr>
              <a:t>在线课程</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设计、建设</a:t>
            </a:r>
            <a:r>
              <a:rPr lang="zh-CN" altLang="en-US" sz="2000" dirty="0" smtClean="0">
                <a:latin typeface="微软雅黑" panose="020B0503020204020204" pitchFamily="34" charset="-122"/>
                <a:ea typeface="微软雅黑" panose="020B0503020204020204" pitchFamily="34" charset="-122"/>
              </a:rPr>
              <a:t>的要点和</a:t>
            </a:r>
            <a:r>
              <a:rPr lang="en-US" altLang="zh-CN" sz="2000" dirty="0" smtClean="0">
                <a:latin typeface="微软雅黑" panose="020B0503020204020204" pitchFamily="34" charset="-122"/>
                <a:ea typeface="微软雅黑" panose="020B0503020204020204" pitchFamily="34" charset="-122"/>
              </a:rPr>
              <a:t/>
            </a:r>
            <a:br>
              <a:rPr lang="en-US" altLang="zh-CN" sz="2000" dirty="0" smtClean="0">
                <a:latin typeface="微软雅黑" panose="020B0503020204020204" pitchFamily="34" charset="-122"/>
                <a:ea typeface="微软雅黑" panose="020B0503020204020204" pitchFamily="34" charset="-122"/>
              </a:rPr>
            </a:br>
            <a:r>
              <a:rPr lang="zh-CN" altLang="en-US" sz="2000" dirty="0" smtClean="0">
                <a:latin typeface="微软雅黑" panose="020B0503020204020204" pitchFamily="34" charset="-122"/>
                <a:ea typeface="微软雅黑" panose="020B0503020204020204" pitchFamily="34" charset="-122"/>
              </a:rPr>
              <a:t>基本元素</a:t>
            </a:r>
            <a:endParaRPr lang="en-US" altLang="zh-CN" sz="2000" dirty="0">
              <a:latin typeface="微软雅黑" panose="020B0503020204020204" pitchFamily="34" charset="-122"/>
              <a:ea typeface="微软雅黑" panose="020B0503020204020204" pitchFamily="34" charset="-122"/>
            </a:endParaRPr>
          </a:p>
        </p:txBody>
      </p:sp>
      <p:sp>
        <p:nvSpPr>
          <p:cNvPr id="9" name="Text Box 18"/>
          <p:cNvSpPr txBox="1">
            <a:spLocks noChangeArrowheads="1"/>
          </p:cNvSpPr>
          <p:nvPr/>
        </p:nvSpPr>
        <p:spPr bwMode="auto">
          <a:xfrm>
            <a:off x="2016606" y="918795"/>
            <a:ext cx="5041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latin typeface="微软雅黑" panose="020B0503020204020204" pitchFamily="34" charset="-122"/>
                <a:ea typeface="微软雅黑" panose="020B0503020204020204" pitchFamily="34" charset="-122"/>
              </a:rPr>
              <a:t>对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以</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MOOC</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为代表的 </a:t>
            </a:r>
            <a:r>
              <a:rPr lang="zh-CN" altLang="en-US" sz="2000" dirty="0" smtClean="0">
                <a:latin typeface="微软雅黑" panose="020B0503020204020204" pitchFamily="34" charset="-122"/>
                <a:ea typeface="微软雅黑" panose="020B0503020204020204" pitchFamily="34" charset="-122"/>
              </a:rPr>
              <a:t>在线课程的基本认识</a:t>
            </a:r>
            <a:endParaRPr lang="en-US" altLang="zh-CN" sz="2000" dirty="0">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p:txBody>
      </p:sp>
      <p:grpSp>
        <p:nvGrpSpPr>
          <p:cNvPr id="10" name="Group 13"/>
          <p:cNvGrpSpPr>
            <a:grpSpLocks/>
          </p:cNvGrpSpPr>
          <p:nvPr/>
        </p:nvGrpSpPr>
        <p:grpSpPr bwMode="auto">
          <a:xfrm>
            <a:off x="972031" y="750547"/>
            <a:ext cx="1003300" cy="923925"/>
            <a:chOff x="0" y="0"/>
            <a:chExt cx="632" cy="582"/>
          </a:xfrm>
          <a:solidFill>
            <a:schemeClr val="accent6">
              <a:lumMod val="50000"/>
            </a:schemeClr>
          </a:solidFill>
        </p:grpSpPr>
        <p:sp>
          <p:nvSpPr>
            <p:cNvPr id="11" name="Rectangle 5"/>
            <p:cNvSpPr>
              <a:spLocks noChangeArrowheads="1"/>
            </p:cNvSpPr>
            <p:nvPr/>
          </p:nvSpPr>
          <p:spPr bwMode="auto">
            <a:xfrm rot="5400000">
              <a:off x="25"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12" name="Text Box 6"/>
            <p:cNvSpPr txBox="1">
              <a:spLocks noChangeArrowheads="1"/>
            </p:cNvSpPr>
            <p:nvPr/>
          </p:nvSpPr>
          <p:spPr bwMode="auto">
            <a:xfrm>
              <a:off x="278" y="345"/>
              <a:ext cx="116" cy="213"/>
            </a:xfrm>
            <a:prstGeom prst="rect">
              <a:avLst/>
            </a:prstGeom>
            <a:noFill/>
            <a:ln w="9525">
              <a:noFill/>
              <a:miter lim="800000"/>
              <a:headEnd/>
              <a:tailEnd/>
            </a:ln>
          </p:spPr>
          <p:txBody>
            <a:bodyPr wrap="none">
              <a:spAutoFit/>
            </a:bodyPr>
            <a:lstStyle/>
            <a:p>
              <a:pPr algn="ctr" fontAlgn="auto">
                <a:spcBef>
                  <a:spcPts val="0"/>
                </a:spcBef>
                <a:spcAft>
                  <a:spcPts val="0"/>
                </a:spcAft>
                <a:defRPr/>
              </a:pPr>
              <a:endParaRPr lang="en-US" sz="1600" b="1" dirty="0">
                <a:solidFill>
                  <a:srgbClr val="FFFFFF"/>
                </a:solidFill>
                <a:latin typeface="微软雅黑" pitchFamily="34" charset="-122"/>
                <a:ea typeface="微软雅黑" pitchFamily="34" charset="-122"/>
              </a:endParaRPr>
            </a:p>
          </p:txBody>
        </p:sp>
        <p:sp>
          <p:nvSpPr>
            <p:cNvPr id="13" name="TextBox 30"/>
            <p:cNvSpPr txBox="1">
              <a:spLocks noChangeArrowheads="1"/>
            </p:cNvSpPr>
            <p:nvPr/>
          </p:nvSpPr>
          <p:spPr bwMode="auto">
            <a:xfrm>
              <a:off x="154" y="107"/>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dirty="0">
                  <a:solidFill>
                    <a:schemeClr val="bg1"/>
                  </a:solidFill>
                  <a:latin typeface="Verdana" pitchFamily="34" charset="0"/>
                  <a:ea typeface="+mn-ea"/>
                </a:rPr>
                <a:t>1</a:t>
              </a:r>
              <a:endParaRPr lang="zh-CN" altLang="zh-CN" sz="3200" dirty="0">
                <a:solidFill>
                  <a:schemeClr val="bg1"/>
                </a:solidFill>
                <a:latin typeface="Verdana" pitchFamily="34" charset="0"/>
                <a:ea typeface="+mn-ea"/>
              </a:endParaRPr>
            </a:p>
          </p:txBody>
        </p:sp>
      </p:grpSp>
      <p:grpSp>
        <p:nvGrpSpPr>
          <p:cNvPr id="14" name="Group 17"/>
          <p:cNvGrpSpPr>
            <a:grpSpLocks/>
          </p:cNvGrpSpPr>
          <p:nvPr/>
        </p:nvGrpSpPr>
        <p:grpSpPr bwMode="auto">
          <a:xfrm>
            <a:off x="1981681" y="2619023"/>
            <a:ext cx="1003300" cy="923925"/>
            <a:chOff x="0" y="0"/>
            <a:chExt cx="632" cy="582"/>
          </a:xfrm>
          <a:solidFill>
            <a:schemeClr val="accent6">
              <a:lumMod val="50000"/>
            </a:schemeClr>
          </a:solidFill>
        </p:grpSpPr>
        <p:sp>
          <p:nvSpPr>
            <p:cNvPr id="15" name="Rectangle 5"/>
            <p:cNvSpPr>
              <a:spLocks noChangeArrowheads="1"/>
            </p:cNvSpPr>
            <p:nvPr/>
          </p:nvSpPr>
          <p:spPr bwMode="auto">
            <a:xfrm rot="5400000">
              <a:off x="25"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16" name="Text Box 10"/>
            <p:cNvSpPr txBox="1">
              <a:spLocks noChangeArrowheads="1"/>
            </p:cNvSpPr>
            <p:nvPr/>
          </p:nvSpPr>
          <p:spPr bwMode="auto">
            <a:xfrm>
              <a:off x="270" y="350"/>
              <a:ext cx="116" cy="213"/>
            </a:xfrm>
            <a:prstGeom prst="rect">
              <a:avLst/>
            </a:prstGeom>
            <a:noFill/>
            <a:ln w="9525">
              <a:noFill/>
              <a:miter lim="800000"/>
              <a:headEnd/>
              <a:tailEnd/>
            </a:ln>
          </p:spPr>
          <p:txBody>
            <a:bodyPr wrap="none">
              <a:spAutoFit/>
            </a:bodyPr>
            <a:lstStyle/>
            <a:p>
              <a:pPr algn="ctr" fontAlgn="auto">
                <a:spcBef>
                  <a:spcPts val="0"/>
                </a:spcBef>
                <a:spcAft>
                  <a:spcPts val="0"/>
                </a:spcAft>
                <a:defRPr/>
              </a:pPr>
              <a:endParaRPr lang="en-US" sz="1600" b="1" dirty="0">
                <a:solidFill>
                  <a:srgbClr val="FFFFFF"/>
                </a:solidFill>
                <a:latin typeface="微软雅黑" pitchFamily="34" charset="-122"/>
                <a:ea typeface="微软雅黑" pitchFamily="34" charset="-122"/>
              </a:endParaRPr>
            </a:p>
          </p:txBody>
        </p:sp>
        <p:sp>
          <p:nvSpPr>
            <p:cNvPr id="17" name="TextBox 31"/>
            <p:cNvSpPr txBox="1">
              <a:spLocks noChangeArrowheads="1"/>
            </p:cNvSpPr>
            <p:nvPr/>
          </p:nvSpPr>
          <p:spPr bwMode="auto">
            <a:xfrm>
              <a:off x="159" y="109"/>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dirty="0">
                  <a:solidFill>
                    <a:schemeClr val="bg1"/>
                  </a:solidFill>
                  <a:latin typeface="Verdana" pitchFamily="34" charset="0"/>
                  <a:ea typeface="+mn-ea"/>
                </a:rPr>
                <a:t>3</a:t>
              </a:r>
              <a:endParaRPr lang="zh-CN" altLang="zh-CN" sz="3200" dirty="0">
                <a:solidFill>
                  <a:schemeClr val="bg1"/>
                </a:solidFill>
                <a:latin typeface="Verdana" pitchFamily="34" charset="0"/>
                <a:ea typeface="+mn-ea"/>
              </a:endParaRPr>
            </a:p>
          </p:txBody>
        </p:sp>
      </p:grpSp>
      <p:grpSp>
        <p:nvGrpSpPr>
          <p:cNvPr id="18" name="Group 21"/>
          <p:cNvGrpSpPr>
            <a:grpSpLocks/>
          </p:cNvGrpSpPr>
          <p:nvPr/>
        </p:nvGrpSpPr>
        <p:grpSpPr bwMode="auto">
          <a:xfrm>
            <a:off x="2454757" y="3566745"/>
            <a:ext cx="1003300" cy="923925"/>
            <a:chOff x="3" y="0"/>
            <a:chExt cx="632" cy="582"/>
          </a:xfrm>
        </p:grpSpPr>
        <p:sp>
          <p:nvSpPr>
            <p:cNvPr id="19" name="Rectangle 5"/>
            <p:cNvSpPr>
              <a:spLocks noChangeArrowheads="1"/>
            </p:cNvSpPr>
            <p:nvPr/>
          </p:nvSpPr>
          <p:spPr bwMode="auto">
            <a:xfrm rot="5400000">
              <a:off x="28" y="-25"/>
              <a:ext cx="582" cy="632"/>
            </a:xfrm>
            <a:prstGeom prst="rect">
              <a:avLst/>
            </a:prstGeom>
            <a:solidFill>
              <a:srgbClr val="DEA900"/>
            </a:solidFill>
            <a:ln>
              <a:noFill/>
            </a:ln>
            <a:extLst>
              <a:ext uri="{91240B29-F687-4F45-9708-019B960494DF}">
                <a14:hiddenLine xmlns:a14="http://schemas.microsoft.com/office/drawing/2010/main" w="38100">
                  <a:solidFill>
                    <a:srgbClr val="000000"/>
                  </a:solidFill>
                  <a:miter lim="800000"/>
                  <a:headEnd/>
                  <a:tailEnd/>
                </a14:hiddenLine>
              </a:ext>
            </a:extLst>
          </p:spPr>
          <p:txBody>
            <a:bodyPr rot="10800000" vert="eaVert"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20" name="Text Box 11"/>
            <p:cNvSpPr txBox="1">
              <a:spLocks noChangeArrowheads="1"/>
            </p:cNvSpPr>
            <p:nvPr/>
          </p:nvSpPr>
          <p:spPr bwMode="auto">
            <a:xfrm>
              <a:off x="259" y="368"/>
              <a:ext cx="1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en-US" altLang="zh-CN" sz="1600" b="1" dirty="0">
                <a:solidFill>
                  <a:srgbClr val="FFFFFF"/>
                </a:solidFill>
                <a:latin typeface="微软雅黑" panose="020B0503020204020204" pitchFamily="34" charset="-122"/>
                <a:ea typeface="微软雅黑" panose="020B0503020204020204" pitchFamily="34" charset="-122"/>
              </a:endParaRPr>
            </a:p>
          </p:txBody>
        </p:sp>
        <p:sp>
          <p:nvSpPr>
            <p:cNvPr id="21" name="TextBox 32"/>
            <p:cNvSpPr txBox="1">
              <a:spLocks noChangeArrowheads="1"/>
            </p:cNvSpPr>
            <p:nvPr/>
          </p:nvSpPr>
          <p:spPr bwMode="auto">
            <a:xfrm>
              <a:off x="159" y="110"/>
              <a:ext cx="32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dirty="0">
                  <a:solidFill>
                    <a:schemeClr val="bg1"/>
                  </a:solidFill>
                  <a:latin typeface="Verdana" panose="020B0604030504040204" pitchFamily="34" charset="0"/>
                </a:rPr>
                <a:t>4</a:t>
              </a:r>
              <a:endParaRPr lang="zh-CN" altLang="zh-CN" sz="3200" dirty="0">
                <a:solidFill>
                  <a:schemeClr val="bg1"/>
                </a:solidFill>
                <a:latin typeface="Verdana" panose="020B0604030504040204" pitchFamily="34" charset="0"/>
              </a:endParaRPr>
            </a:p>
          </p:txBody>
        </p:sp>
      </p:grpSp>
      <p:grpSp>
        <p:nvGrpSpPr>
          <p:cNvPr id="22" name="Group 25"/>
          <p:cNvGrpSpPr>
            <a:grpSpLocks/>
          </p:cNvGrpSpPr>
          <p:nvPr/>
        </p:nvGrpSpPr>
        <p:grpSpPr bwMode="auto">
          <a:xfrm>
            <a:off x="1484794" y="1682410"/>
            <a:ext cx="1003300" cy="923925"/>
            <a:chOff x="4" y="0"/>
            <a:chExt cx="632" cy="582"/>
          </a:xfrm>
          <a:solidFill>
            <a:srgbClr val="DEA900"/>
          </a:solidFill>
        </p:grpSpPr>
        <p:sp>
          <p:nvSpPr>
            <p:cNvPr id="23" name="Rectangle 5"/>
            <p:cNvSpPr>
              <a:spLocks noChangeArrowheads="1"/>
            </p:cNvSpPr>
            <p:nvPr/>
          </p:nvSpPr>
          <p:spPr bwMode="auto">
            <a:xfrm rot="5400000">
              <a:off x="29"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24" name="Text Box 6"/>
            <p:cNvSpPr txBox="1">
              <a:spLocks noChangeArrowheads="1"/>
            </p:cNvSpPr>
            <p:nvPr/>
          </p:nvSpPr>
          <p:spPr bwMode="auto">
            <a:xfrm>
              <a:off x="259" y="368"/>
              <a:ext cx="116" cy="213"/>
            </a:xfrm>
            <a:prstGeom prst="rect">
              <a:avLst/>
            </a:prstGeom>
            <a:noFill/>
            <a:ln w="9525">
              <a:noFill/>
              <a:miter lim="800000"/>
              <a:headEnd/>
              <a:tailEnd/>
            </a:ln>
          </p:spPr>
          <p:txBody>
            <a:bodyPr wrap="none">
              <a:spAutoFit/>
            </a:bodyPr>
            <a:lstStyle/>
            <a:p>
              <a:pPr algn="ctr" fontAlgn="auto">
                <a:spcBef>
                  <a:spcPts val="0"/>
                </a:spcBef>
                <a:spcAft>
                  <a:spcPts val="0"/>
                </a:spcAft>
                <a:defRPr/>
              </a:pPr>
              <a:endParaRPr lang="en-US" sz="1600" b="1" dirty="0">
                <a:solidFill>
                  <a:srgbClr val="FFFFFF"/>
                </a:solidFill>
                <a:latin typeface="微软雅黑" pitchFamily="34" charset="-122"/>
                <a:ea typeface="微软雅黑" pitchFamily="34" charset="-122"/>
              </a:endParaRPr>
            </a:p>
          </p:txBody>
        </p:sp>
        <p:sp>
          <p:nvSpPr>
            <p:cNvPr id="25" name="TextBox 33"/>
            <p:cNvSpPr txBox="1">
              <a:spLocks noChangeArrowheads="1"/>
            </p:cNvSpPr>
            <p:nvPr/>
          </p:nvSpPr>
          <p:spPr bwMode="auto">
            <a:xfrm>
              <a:off x="160" y="107"/>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dirty="0">
                  <a:solidFill>
                    <a:schemeClr val="bg1"/>
                  </a:solidFill>
                  <a:latin typeface="Verdana" pitchFamily="34" charset="0"/>
                  <a:ea typeface="+mn-ea"/>
                </a:rPr>
                <a:t>2</a:t>
              </a:r>
              <a:endParaRPr lang="zh-CN" altLang="zh-CN" sz="3200" dirty="0">
                <a:solidFill>
                  <a:schemeClr val="bg1"/>
                </a:solidFill>
                <a:latin typeface="Verdana" pitchFamily="34" charset="0"/>
                <a:ea typeface="+mn-ea"/>
              </a:endParaRPr>
            </a:p>
          </p:txBody>
        </p:sp>
      </p:grpSp>
      <p:pic>
        <p:nvPicPr>
          <p:cNvPr id="26"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8811" y="32415"/>
            <a:ext cx="1165860" cy="537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133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
                                        <p:tgtEl>
                                          <p:spTgt spid="5"/>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00"/>
                                        <p:tgtEl>
                                          <p:spTgt spid="4"/>
                                        </p:tgtEl>
                                      </p:cBhvr>
                                    </p:animEffect>
                                  </p:childTnLst>
                                </p:cTn>
                              </p:par>
                              <p:par>
                                <p:cTn id="11" presetID="22" presetClass="entr" presetSubtype="8"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
                                        <p:tgtEl>
                                          <p:spTgt spid="3"/>
                                        </p:tgtEl>
                                      </p:cBhvr>
                                    </p:animEffect>
                                  </p:childTnLst>
                                </p:cTn>
                              </p:par>
                              <p:par>
                                <p:cTn id="14" presetID="22" presetClass="entr" presetSubtype="8" fill="hold" grpId="0" nodeType="withEffect">
                                  <p:stCondLst>
                                    <p:cond delay="60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200"/>
                                        <p:tgtEl>
                                          <p:spTgt spid="2"/>
                                        </p:tgtEl>
                                      </p:cBhvr>
                                    </p:animEffect>
                                  </p:childTnLst>
                                </p:cTn>
                              </p:par>
                            </p:childTnLst>
                          </p:cTn>
                        </p:par>
                        <p:par>
                          <p:cTn id="17" fill="hold">
                            <p:stCondLst>
                              <p:cond delay="800"/>
                            </p:stCondLst>
                            <p:childTnLst>
                              <p:par>
                                <p:cTn id="18" presetID="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 fill="hold"/>
                                        <p:tgtEl>
                                          <p:spTgt spid="10"/>
                                        </p:tgtEl>
                                        <p:attrNameLst>
                                          <p:attrName>ppt_x</p:attrName>
                                        </p:attrNameLst>
                                      </p:cBhvr>
                                      <p:tavLst>
                                        <p:tav tm="0">
                                          <p:val>
                                            <p:strVal val="0-#ppt_w/2"/>
                                          </p:val>
                                        </p:tav>
                                        <p:tav tm="100000">
                                          <p:val>
                                            <p:strVal val="#ppt_x"/>
                                          </p:val>
                                        </p:tav>
                                      </p:tavLst>
                                    </p:anim>
                                    <p:anim calcmode="lin" valueType="num">
                                      <p:cBhvr additive="base">
                                        <p:cTn id="21" dur="200" fill="hold"/>
                                        <p:tgtEl>
                                          <p:spTgt spid="10"/>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300"/>
                                        <p:tgtEl>
                                          <p:spTgt spid="9"/>
                                        </p:tgtEl>
                                      </p:cBhvr>
                                    </p:animEffect>
                                  </p:childTnLst>
                                </p:cTn>
                              </p:par>
                            </p:childTnLst>
                          </p:cTn>
                        </p:par>
                        <p:par>
                          <p:cTn id="25" fill="hold">
                            <p:stCondLst>
                              <p:cond delay="1100"/>
                            </p:stCondLst>
                            <p:childTnLst>
                              <p:par>
                                <p:cTn id="26" presetID="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200" fill="hold"/>
                                        <p:tgtEl>
                                          <p:spTgt spid="22"/>
                                        </p:tgtEl>
                                        <p:attrNameLst>
                                          <p:attrName>ppt_x</p:attrName>
                                        </p:attrNameLst>
                                      </p:cBhvr>
                                      <p:tavLst>
                                        <p:tav tm="0">
                                          <p:val>
                                            <p:strVal val="0-#ppt_w/2"/>
                                          </p:val>
                                        </p:tav>
                                        <p:tav tm="100000">
                                          <p:val>
                                            <p:strVal val="#ppt_x"/>
                                          </p:val>
                                        </p:tav>
                                      </p:tavLst>
                                    </p:anim>
                                    <p:anim calcmode="lin" valueType="num">
                                      <p:cBhvr additive="base">
                                        <p:cTn id="29" dur="200" fill="hold"/>
                                        <p:tgtEl>
                                          <p:spTgt spid="22"/>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300"/>
                                        <p:tgtEl>
                                          <p:spTgt spid="7"/>
                                        </p:tgtEl>
                                      </p:cBhvr>
                                    </p:animEffect>
                                  </p:childTnLst>
                                </p:cTn>
                              </p:par>
                            </p:childTnLst>
                          </p:cTn>
                        </p:par>
                        <p:par>
                          <p:cTn id="33" fill="hold">
                            <p:stCondLst>
                              <p:cond delay="1400"/>
                            </p:stCondLst>
                            <p:childTnLst>
                              <p:par>
                                <p:cTn id="34" presetID="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200" fill="hold"/>
                                        <p:tgtEl>
                                          <p:spTgt spid="14"/>
                                        </p:tgtEl>
                                        <p:attrNameLst>
                                          <p:attrName>ppt_x</p:attrName>
                                        </p:attrNameLst>
                                      </p:cBhvr>
                                      <p:tavLst>
                                        <p:tav tm="0">
                                          <p:val>
                                            <p:strVal val="0-#ppt_w/2"/>
                                          </p:val>
                                        </p:tav>
                                        <p:tav tm="100000">
                                          <p:val>
                                            <p:strVal val="#ppt_x"/>
                                          </p:val>
                                        </p:tav>
                                      </p:tavLst>
                                    </p:anim>
                                    <p:anim calcmode="lin" valueType="num">
                                      <p:cBhvr additive="base">
                                        <p:cTn id="37" dur="200" fill="hold"/>
                                        <p:tgtEl>
                                          <p:spTgt spid="14"/>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300"/>
                                        <p:tgtEl>
                                          <p:spTgt spid="8"/>
                                        </p:tgtEl>
                                      </p:cBhvr>
                                    </p:animEffect>
                                  </p:childTnLst>
                                </p:cTn>
                              </p:par>
                            </p:childTnLst>
                          </p:cTn>
                        </p:par>
                        <p:par>
                          <p:cTn id="41" fill="hold">
                            <p:stCondLst>
                              <p:cond delay="1700"/>
                            </p:stCondLst>
                            <p:childTnLst>
                              <p:par>
                                <p:cTn id="42" presetID="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200" fill="hold"/>
                                        <p:tgtEl>
                                          <p:spTgt spid="18"/>
                                        </p:tgtEl>
                                        <p:attrNameLst>
                                          <p:attrName>ppt_x</p:attrName>
                                        </p:attrNameLst>
                                      </p:cBhvr>
                                      <p:tavLst>
                                        <p:tav tm="0">
                                          <p:val>
                                            <p:strVal val="0-#ppt_w/2"/>
                                          </p:val>
                                        </p:tav>
                                        <p:tav tm="100000">
                                          <p:val>
                                            <p:strVal val="#ppt_x"/>
                                          </p:val>
                                        </p:tav>
                                      </p:tavLst>
                                    </p:anim>
                                    <p:anim calcmode="lin" valueType="num">
                                      <p:cBhvr additive="base">
                                        <p:cTn id="45" dur="200" fill="hold"/>
                                        <p:tgtEl>
                                          <p:spTgt spid="18"/>
                                        </p:tgtEl>
                                        <p:attrNameLst>
                                          <p:attrName>ppt_y</p:attrName>
                                        </p:attrNameLst>
                                      </p:cBhvr>
                                      <p:tavLst>
                                        <p:tav tm="0">
                                          <p:val>
                                            <p:strVal val="#ppt_y"/>
                                          </p:val>
                                        </p:tav>
                                        <p:tav tm="100000">
                                          <p:val>
                                            <p:strVal val="#ppt_y"/>
                                          </p:val>
                                        </p:tav>
                                      </p:tavLst>
                                    </p:anim>
                                  </p:childTnLst>
                                </p:cTn>
                              </p:par>
                              <p:par>
                                <p:cTn id="46" presetID="22" presetClass="entr" presetSubtype="8"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nimBg="1" autoUpdateAnimBg="0"/>
      <p:bldP spid="5" grpId="0" animBg="1" autoUpdateAnimBg="0"/>
      <p:bldP spid="6" grpId="0" bldLvl="0" autoUpdateAnimBg="0"/>
      <p:bldP spid="7" grpId="0" bldLvl="0" autoUpdateAnimBg="0"/>
      <p:bldP spid="8" grpId="0" bldLvl="0" autoUpdateAnimBg="0"/>
      <p:bldP spid="9"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754080" y="856655"/>
            <a:ext cx="1147176" cy="763200"/>
          </a:xfrm>
          <a:prstGeom prst="rect">
            <a:avLst/>
          </a:prstGeom>
        </p:spPr>
      </p:pic>
      <p:pic>
        <p:nvPicPr>
          <p:cNvPr id="4" name="图片 3"/>
          <p:cNvPicPr>
            <a:picLocks noChangeAspect="1"/>
          </p:cNvPicPr>
          <p:nvPr/>
        </p:nvPicPr>
        <p:blipFill>
          <a:blip r:embed="rId3"/>
          <a:stretch>
            <a:fillRect/>
          </a:stretch>
        </p:blipFill>
        <p:spPr>
          <a:xfrm>
            <a:off x="3883678" y="856655"/>
            <a:ext cx="1598941" cy="763200"/>
          </a:xfrm>
          <a:prstGeom prst="rect">
            <a:avLst/>
          </a:prstGeom>
        </p:spPr>
      </p:pic>
      <p:pic>
        <p:nvPicPr>
          <p:cNvPr id="5" name="图片 4"/>
          <p:cNvPicPr>
            <a:picLocks/>
          </p:cNvPicPr>
          <p:nvPr/>
        </p:nvPicPr>
        <p:blipFill>
          <a:blip r:embed="rId4"/>
          <a:stretch>
            <a:fillRect/>
          </a:stretch>
        </p:blipFill>
        <p:spPr>
          <a:xfrm>
            <a:off x="5394699" y="857173"/>
            <a:ext cx="864000" cy="763200"/>
          </a:xfrm>
          <a:prstGeom prst="rect">
            <a:avLst/>
          </a:prstGeom>
        </p:spPr>
      </p:pic>
      <p:pic>
        <p:nvPicPr>
          <p:cNvPr id="3" name="图片 2"/>
          <p:cNvPicPr>
            <a:picLocks noChangeAspect="1"/>
          </p:cNvPicPr>
          <p:nvPr/>
        </p:nvPicPr>
        <p:blipFill>
          <a:blip r:embed="rId5"/>
          <a:stretch>
            <a:fillRect/>
          </a:stretch>
        </p:blipFill>
        <p:spPr>
          <a:xfrm>
            <a:off x="3310558" y="2106257"/>
            <a:ext cx="761399" cy="763200"/>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507" y="3355859"/>
            <a:ext cx="4192905" cy="766445"/>
          </a:xfrm>
          <a:prstGeom prst="rect">
            <a:avLst/>
          </a:prstGeom>
        </p:spPr>
      </p:pic>
      <p:pic>
        <p:nvPicPr>
          <p:cNvPr id="1026" name="Picture 2" descr="https://www.khanacademy.org/images/khan-logo-vertical-transpare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6664" y="2019598"/>
            <a:ext cx="717696"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10656"/>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44475" y="955410"/>
            <a:ext cx="8642350" cy="3624262"/>
          </a:xfrm>
        </p:spPr>
        <p:txBody>
          <a:bodyPr/>
          <a:lstStyle/>
          <a:p>
            <a:pPr>
              <a:lnSpc>
                <a:spcPct val="200000"/>
              </a:lnSpc>
              <a:buFont typeface="Wingdings" pitchFamily="2" charset="2"/>
              <a:buNone/>
              <a:defRPr/>
            </a:pPr>
            <a:r>
              <a:rPr lang="zh-CN" altLang="en-US" smtClean="0"/>
              <a:t> </a:t>
            </a:r>
            <a:r>
              <a:rPr lang="zh-CN" altLang="en-US" smtClean="0">
                <a:cs typeface="Times New Roman" pitchFamily="18" charset="0"/>
              </a:rPr>
              <a:t>在线课程</a:t>
            </a:r>
            <a:r>
              <a:rPr lang="zh-CN" altLang="zh-CN" smtClean="0">
                <a:cs typeface="Times New Roman" pitchFamily="18" charset="0"/>
              </a:rPr>
              <a:t>与</a:t>
            </a:r>
            <a:r>
              <a:rPr lang="zh-CN" altLang="zh-CN">
                <a:cs typeface="Times New Roman" pitchFamily="18" charset="0"/>
              </a:rPr>
              <a:t>传统教学融合与结合，几种</a:t>
            </a:r>
            <a:r>
              <a:rPr lang="zh-CN" altLang="en-US">
                <a:cs typeface="Times New Roman" pitchFamily="18" charset="0"/>
              </a:rPr>
              <a:t>主要</a:t>
            </a:r>
            <a:r>
              <a:rPr lang="zh-CN" altLang="zh-CN">
                <a:cs typeface="Times New Roman" pitchFamily="18" charset="0"/>
              </a:rPr>
              <a:t>方式：</a:t>
            </a:r>
          </a:p>
          <a:p>
            <a:pPr>
              <a:lnSpc>
                <a:spcPct val="200000"/>
              </a:lnSpc>
              <a:buFont typeface="Wingdings" pitchFamily="2" charset="2"/>
              <a:buNone/>
              <a:defRPr/>
            </a:pPr>
            <a:r>
              <a:rPr lang="zh-CN" altLang="en-US" sz="2000">
                <a:cs typeface="Times New Roman" pitchFamily="18" charset="0"/>
              </a:rPr>
              <a:t>（</a:t>
            </a:r>
            <a:r>
              <a:rPr lang="en-US" altLang="zh-CN" sz="2000">
                <a:cs typeface="Times New Roman" pitchFamily="18" charset="0"/>
              </a:rPr>
              <a:t>1</a:t>
            </a:r>
            <a:r>
              <a:rPr lang="zh-CN" altLang="en-US" sz="2000">
                <a:cs typeface="Times New Roman" pitchFamily="18" charset="0"/>
              </a:rPr>
              <a:t>）</a:t>
            </a:r>
            <a:r>
              <a:rPr lang="zh-CN" altLang="zh-CN" sz="2000">
                <a:cs typeface="Times New Roman" pitchFamily="18" charset="0"/>
              </a:rPr>
              <a:t>平行式，作为传统课程教学的拓展和补充，不影响已有的传统教学</a:t>
            </a:r>
            <a:r>
              <a:rPr lang="zh-CN" altLang="en-US" sz="2000">
                <a:cs typeface="Times New Roman" pitchFamily="18" charset="0"/>
              </a:rPr>
              <a:t>；</a:t>
            </a:r>
            <a:endParaRPr lang="zh-CN" altLang="zh-CN" sz="2000">
              <a:cs typeface="Times New Roman" pitchFamily="18" charset="0"/>
            </a:endParaRPr>
          </a:p>
          <a:p>
            <a:pPr>
              <a:lnSpc>
                <a:spcPct val="200000"/>
              </a:lnSpc>
              <a:buFont typeface="Wingdings" pitchFamily="2" charset="2"/>
              <a:buNone/>
              <a:defRPr/>
            </a:pPr>
            <a:r>
              <a:rPr lang="zh-CN" altLang="en-US" sz="2000">
                <a:cs typeface="Times New Roman" pitchFamily="18" charset="0"/>
              </a:rPr>
              <a:t>（</a:t>
            </a:r>
            <a:r>
              <a:rPr lang="en-US" altLang="zh-CN" sz="2000">
                <a:cs typeface="Times New Roman" pitchFamily="18" charset="0"/>
              </a:rPr>
              <a:t>2</a:t>
            </a:r>
            <a:r>
              <a:rPr lang="zh-CN" altLang="en-US" sz="2000">
                <a:cs typeface="Times New Roman" pitchFamily="18" charset="0"/>
              </a:rPr>
              <a:t>）</a:t>
            </a:r>
            <a:r>
              <a:rPr lang="zh-CN" altLang="zh-CN" sz="2000">
                <a:cs typeface="Times New Roman" pitchFamily="18" charset="0"/>
              </a:rPr>
              <a:t>替代式，学生</a:t>
            </a:r>
            <a:r>
              <a:rPr lang="zh-CN" altLang="zh-CN" sz="2000" smtClean="0">
                <a:cs typeface="Times New Roman" pitchFamily="18" charset="0"/>
              </a:rPr>
              <a:t>学习</a:t>
            </a:r>
            <a:r>
              <a:rPr lang="zh-CN" altLang="en-US" sz="2000" smtClean="0">
                <a:cs typeface="Times New Roman" pitchFamily="18" charset="0"/>
              </a:rPr>
              <a:t>在线课程</a:t>
            </a:r>
            <a:r>
              <a:rPr lang="zh-CN" altLang="zh-CN" sz="2000" smtClean="0">
                <a:cs typeface="Times New Roman" pitchFamily="18" charset="0"/>
              </a:rPr>
              <a:t>，</a:t>
            </a:r>
            <a:r>
              <a:rPr lang="zh-CN" altLang="zh-CN" sz="2000">
                <a:cs typeface="Times New Roman" pitchFamily="18" charset="0"/>
              </a:rPr>
              <a:t>取得证书与学分可替代学校内的学分</a:t>
            </a:r>
            <a:r>
              <a:rPr lang="zh-CN" altLang="en-US" sz="2000">
                <a:cs typeface="Times New Roman" pitchFamily="18" charset="0"/>
              </a:rPr>
              <a:t>；</a:t>
            </a:r>
            <a:endParaRPr lang="zh-CN" altLang="zh-CN" sz="2000">
              <a:cs typeface="Times New Roman" pitchFamily="18" charset="0"/>
            </a:endParaRPr>
          </a:p>
          <a:p>
            <a:pPr>
              <a:lnSpc>
                <a:spcPct val="200000"/>
              </a:lnSpc>
              <a:buFont typeface="Wingdings" pitchFamily="2" charset="2"/>
              <a:buNone/>
              <a:defRPr/>
            </a:pPr>
            <a:r>
              <a:rPr lang="zh-CN" altLang="en-US" sz="2000">
                <a:cs typeface="Times New Roman" pitchFamily="18" charset="0"/>
              </a:rPr>
              <a:t>（</a:t>
            </a:r>
            <a:r>
              <a:rPr lang="en-US" altLang="zh-CN" sz="2000">
                <a:cs typeface="Times New Roman" pitchFamily="18" charset="0"/>
              </a:rPr>
              <a:t>3</a:t>
            </a:r>
            <a:r>
              <a:rPr lang="zh-CN" altLang="en-US" sz="2000">
                <a:cs typeface="Times New Roman" pitchFamily="18" charset="0"/>
              </a:rPr>
              <a:t>）</a:t>
            </a:r>
            <a:r>
              <a:rPr lang="zh-CN" altLang="zh-CN" sz="2000">
                <a:cs typeface="Times New Roman" pitchFamily="18" charset="0"/>
              </a:rPr>
              <a:t>混合式，在传统教学中嵌入或者</a:t>
            </a:r>
            <a:r>
              <a:rPr lang="zh-CN" altLang="zh-CN" sz="2000" smtClean="0">
                <a:cs typeface="Times New Roman" pitchFamily="18" charset="0"/>
              </a:rPr>
              <a:t>引用</a:t>
            </a:r>
            <a:r>
              <a:rPr lang="zh-CN" altLang="en-US" sz="2000" smtClean="0">
                <a:cs typeface="Times New Roman" pitchFamily="18" charset="0"/>
              </a:rPr>
              <a:t>在线课程</a:t>
            </a:r>
            <a:r>
              <a:rPr lang="zh-CN" altLang="zh-CN" sz="2000" smtClean="0">
                <a:cs typeface="Times New Roman" pitchFamily="18" charset="0"/>
              </a:rPr>
              <a:t>作为课程</a:t>
            </a:r>
            <a:r>
              <a:rPr lang="zh-CN" altLang="en-US" sz="2000" smtClean="0">
                <a:cs typeface="Times New Roman" pitchFamily="18" charset="0"/>
              </a:rPr>
              <a:t>组成部分</a:t>
            </a:r>
            <a:r>
              <a:rPr lang="zh-CN" altLang="zh-CN" sz="2000" smtClean="0">
                <a:cs typeface="Times New Roman" pitchFamily="18" charset="0"/>
              </a:rPr>
              <a:t>。</a:t>
            </a:r>
            <a:endParaRPr lang="zh-CN" altLang="zh-CN" sz="2000">
              <a:cs typeface="Times New Roman" pitchFamily="18" charset="0"/>
            </a:endParaRPr>
          </a:p>
        </p:txBody>
      </p:sp>
    </p:spTree>
    <p:extLst>
      <p:ext uri="{BB962C8B-B14F-4D97-AF65-F5344CB8AC3E}">
        <p14:creationId xmlns:p14="http://schemas.microsoft.com/office/powerpoint/2010/main" val="14324843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nSpc>
                <a:spcPct val="150000"/>
              </a:lnSpc>
            </a:pPr>
            <a:r>
              <a:rPr lang="zh-CN" altLang="en-US" smtClean="0"/>
              <a:t>教学评价</a:t>
            </a:r>
            <a:endParaRPr lang="en-US" altLang="zh-CN" smtClean="0"/>
          </a:p>
          <a:p>
            <a:pPr lvl="1">
              <a:lnSpc>
                <a:spcPct val="150000"/>
              </a:lnSpc>
            </a:pPr>
            <a:r>
              <a:rPr lang="zh-CN" altLang="en-US" smtClean="0">
                <a:latin typeface="宋体"/>
                <a:ea typeface="宋体"/>
              </a:rPr>
              <a:t>① </a:t>
            </a:r>
            <a:r>
              <a:rPr lang="zh-CN" altLang="en-US" smtClean="0"/>
              <a:t>全面承认在线课程的学分</a:t>
            </a:r>
            <a:endParaRPr lang="en-US" altLang="zh-CN" smtClean="0"/>
          </a:p>
          <a:p>
            <a:pPr lvl="1">
              <a:lnSpc>
                <a:spcPct val="150000"/>
              </a:lnSpc>
            </a:pPr>
            <a:r>
              <a:rPr lang="zh-CN" altLang="zh-CN" smtClean="0">
                <a:latin typeface="宋体"/>
                <a:ea typeface="宋体"/>
              </a:rPr>
              <a:t>②</a:t>
            </a:r>
            <a:r>
              <a:rPr lang="en-US" altLang="zh-CN" smtClean="0">
                <a:latin typeface="宋体"/>
                <a:ea typeface="宋体"/>
              </a:rPr>
              <a:t> </a:t>
            </a:r>
            <a:r>
              <a:rPr lang="zh-CN" altLang="en-US" smtClean="0"/>
              <a:t>在线课程的成绩作为平时成绩 </a:t>
            </a:r>
            <a:r>
              <a:rPr lang="en-US" altLang="zh-CN" smtClean="0"/>
              <a:t>+ </a:t>
            </a:r>
            <a:r>
              <a:rPr lang="zh-CN" altLang="en-US" smtClean="0"/>
              <a:t>课堂考试</a:t>
            </a:r>
            <a:endParaRPr lang="en-US" altLang="zh-CN" smtClean="0"/>
          </a:p>
          <a:p>
            <a:pPr lvl="1">
              <a:lnSpc>
                <a:spcPct val="150000"/>
              </a:lnSpc>
            </a:pPr>
            <a:r>
              <a:rPr lang="zh-CN" altLang="en-US" smtClean="0">
                <a:latin typeface="宋体"/>
                <a:ea typeface="宋体"/>
              </a:rPr>
              <a:t>③ </a:t>
            </a:r>
            <a:r>
              <a:rPr lang="zh-CN" altLang="en-US" smtClean="0"/>
              <a:t>在线内容作为教学单元的成绩</a:t>
            </a:r>
            <a:endParaRPr lang="zh-CN" altLang="en-US"/>
          </a:p>
        </p:txBody>
      </p:sp>
    </p:spTree>
    <p:extLst>
      <p:ext uri="{BB962C8B-B14F-4D97-AF65-F5344CB8AC3E}">
        <p14:creationId xmlns:p14="http://schemas.microsoft.com/office/powerpoint/2010/main" val="3469502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230188"/>
            <a:ext cx="7073900" cy="449262"/>
          </a:xfrm>
        </p:spPr>
        <p:txBody>
          <a:bodyPr/>
          <a:lstStyle/>
          <a:p>
            <a:r>
              <a:rPr lang="zh-CN" altLang="en-US" smtClean="0"/>
              <a:t>在线课程中心 </a:t>
            </a:r>
            <a:r>
              <a:rPr lang="en-US" altLang="zh-CN" smtClean="0"/>
              <a:t>—— </a:t>
            </a:r>
            <a:r>
              <a:rPr lang="zh-CN" altLang="en-US" smtClean="0"/>
              <a:t>定位（公共服务体系）</a:t>
            </a:r>
            <a:endParaRPr lang="zh-CN" altLang="en-US"/>
          </a:p>
        </p:txBody>
      </p:sp>
      <p:sp>
        <p:nvSpPr>
          <p:cNvPr id="3" name="内容占位符 2"/>
          <p:cNvSpPr>
            <a:spLocks noGrp="1"/>
          </p:cNvSpPr>
          <p:nvPr>
            <p:ph idx="1"/>
          </p:nvPr>
        </p:nvSpPr>
        <p:spPr/>
        <p:txBody>
          <a:bodyPr/>
          <a:lstStyle/>
          <a:p>
            <a:r>
              <a:rPr lang="zh-CN" altLang="en-US" smtClean="0">
                <a:solidFill>
                  <a:srgbClr val="FFFF99"/>
                </a:solidFill>
              </a:rPr>
              <a:t>为全国高等学校提供在线课程建设、应用与共享的平台</a:t>
            </a:r>
            <a:endParaRPr lang="en-US" altLang="zh-CN" smtClean="0">
              <a:solidFill>
                <a:srgbClr val="FFFF99"/>
              </a:solidFill>
            </a:endParaRPr>
          </a:p>
          <a:p>
            <a:pPr lvl="1"/>
            <a:r>
              <a:rPr lang="en-US" altLang="zh-CN"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MOOC</a:t>
            </a:r>
            <a:r>
              <a:rPr lang="zh-CN" altLang="en-US"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课程建设与开放式教学</a:t>
            </a:r>
            <a:endParaRPr lang="en-US" altLang="zh-CN"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lvl="1"/>
            <a:r>
              <a:rPr lang="zh-CN" altLang="en-US"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参与国家项目的申报与认定</a:t>
            </a:r>
          </a:p>
          <a:p>
            <a:pPr lvl="1"/>
            <a:r>
              <a:rPr lang="en-US" altLang="zh-CN" smtClean="0">
                <a:effectLst>
                  <a:outerShdw blurRad="38100" dist="38100" dir="2700000" algn="tl">
                    <a:srgbClr val="000000">
                      <a:alpha val="43137"/>
                    </a:srgbClr>
                  </a:outerShdw>
                </a:effectLst>
              </a:rPr>
              <a:t>SPOC</a:t>
            </a:r>
            <a:r>
              <a:rPr lang="zh-CN" altLang="en-US" smtClean="0">
                <a:effectLst>
                  <a:outerShdw blurRad="38100" dist="38100" dir="2700000" algn="tl">
                    <a:srgbClr val="000000">
                      <a:alpha val="43137"/>
                    </a:srgbClr>
                  </a:outerShdw>
                </a:effectLst>
              </a:rPr>
              <a:t>课程建设与</a:t>
            </a:r>
            <a:r>
              <a:rPr lang="zh-CN" altLang="en-US">
                <a:effectLst>
                  <a:outerShdw blurRad="38100" dist="38100" dir="2700000" algn="tl">
                    <a:srgbClr val="000000">
                      <a:alpha val="43137"/>
                    </a:srgbClr>
                  </a:outerShdw>
                </a:effectLst>
              </a:rPr>
              <a:t>本校</a:t>
            </a:r>
            <a:r>
              <a:rPr lang="zh-CN" altLang="en-US" smtClean="0">
                <a:effectLst>
                  <a:outerShdw blurRad="38100" dist="38100" dir="2700000" algn="tl">
                    <a:srgbClr val="000000">
                      <a:alpha val="43137"/>
                    </a:srgbClr>
                  </a:outerShdw>
                </a:effectLst>
              </a:rPr>
              <a:t>教学</a:t>
            </a:r>
            <a:endParaRPr lang="en-US" altLang="zh-CN" smtClean="0">
              <a:effectLst>
                <a:outerShdw blurRad="38100" dist="38100" dir="2700000" algn="tl">
                  <a:srgbClr val="000000">
                    <a:alpha val="43137"/>
                  </a:srgbClr>
                </a:outerShdw>
              </a:effectLst>
            </a:endParaRPr>
          </a:p>
          <a:p>
            <a:pPr lvl="1"/>
            <a:r>
              <a:rPr lang="zh-CN" altLang="en-US" smtClean="0">
                <a:effectLst>
                  <a:outerShdw blurRad="38100" dist="38100" dir="2700000" algn="tl">
                    <a:srgbClr val="000000">
                      <a:alpha val="43137"/>
                    </a:srgbClr>
                  </a:outerShdw>
                </a:effectLst>
              </a:rPr>
              <a:t>校际与校内课程分享与协同教学</a:t>
            </a:r>
            <a:endParaRPr lang="en-US" altLang="zh-CN" smtClean="0">
              <a:effectLst>
                <a:outerShdw blurRad="38100" dist="38100" dir="2700000" algn="tl">
                  <a:srgbClr val="000000">
                    <a:alpha val="43137"/>
                  </a:srgbClr>
                </a:outerShdw>
              </a:effectLst>
            </a:endParaRPr>
          </a:p>
          <a:p>
            <a:pPr lvl="1"/>
            <a:r>
              <a:rPr lang="zh-CN" altLang="en-US" smtClean="0">
                <a:effectLst>
                  <a:outerShdw blurRad="38100" dist="38100" dir="2700000" algn="tl">
                    <a:srgbClr val="000000">
                      <a:alpha val="43137"/>
                    </a:srgbClr>
                  </a:outerShdw>
                </a:effectLst>
              </a:rPr>
              <a:t>证书发放与课程</a:t>
            </a:r>
            <a:r>
              <a:rPr lang="en-US" altLang="zh-CN" smtClean="0">
                <a:effectLst>
                  <a:outerShdw blurRad="38100" dist="38100" dir="2700000" algn="tl">
                    <a:srgbClr val="000000">
                      <a:alpha val="43137"/>
                    </a:srgbClr>
                  </a:outerShdw>
                </a:effectLst>
              </a:rPr>
              <a:t>/</a:t>
            </a:r>
            <a:r>
              <a:rPr lang="zh-CN" altLang="en-US" smtClean="0">
                <a:effectLst>
                  <a:outerShdw blurRad="38100" dist="38100" dir="2700000" algn="tl">
                    <a:srgbClr val="000000">
                      <a:alpha val="43137"/>
                    </a:srgbClr>
                  </a:outerShdw>
                </a:effectLst>
              </a:rPr>
              <a:t>学分认定</a:t>
            </a:r>
            <a:endParaRPr lang="en-US" altLang="zh-CN" smtClean="0">
              <a:effectLst>
                <a:outerShdw blurRad="38100" dist="38100" dir="2700000" algn="tl">
                  <a:srgbClr val="000000">
                    <a:alpha val="43137"/>
                  </a:srgbClr>
                </a:outerShdw>
              </a:effectLst>
            </a:endParaRPr>
          </a:p>
          <a:p>
            <a:pPr lvl="1"/>
            <a:r>
              <a:rPr lang="zh-CN" altLang="en-US" smtClean="0">
                <a:effectLst>
                  <a:outerShdw blurRad="38100" dist="38100" dir="2700000" algn="tl">
                    <a:srgbClr val="000000">
                      <a:alpha val="43137"/>
                    </a:srgbClr>
                  </a:outerShdw>
                </a:effectLst>
              </a:rPr>
              <a:t>培训服务</a:t>
            </a:r>
            <a:endParaRPr lang="en-US" altLang="zh-CN"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6561035"/>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 1"/>
          <p:cNvSpPr/>
          <p:nvPr/>
        </p:nvSpPr>
        <p:spPr bwMode="auto">
          <a:xfrm rot="575793">
            <a:off x="3422602" y="552897"/>
            <a:ext cx="2304000" cy="1332000"/>
          </a:xfrm>
          <a:prstGeom prst="cloud">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pic>
        <p:nvPicPr>
          <p:cNvPr id="3" name="图片 2"/>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852457" y="737450"/>
            <a:ext cx="864000" cy="432000"/>
          </a:xfrm>
          <a:prstGeom prst="rect">
            <a:avLst/>
          </a:prstGeom>
          <a:ln>
            <a:noFill/>
          </a:ln>
          <a:effectLst>
            <a:softEdge rad="112500"/>
          </a:effectLst>
          <a:extLst/>
        </p:spPr>
      </p:pic>
      <p:sp>
        <p:nvSpPr>
          <p:cNvPr id="4" name="TextBox 3"/>
          <p:cNvSpPr txBox="1"/>
          <p:nvPr/>
        </p:nvSpPr>
        <p:spPr>
          <a:xfrm>
            <a:off x="3657342" y="1139168"/>
            <a:ext cx="1826141" cy="369332"/>
          </a:xfrm>
          <a:prstGeom prst="rect">
            <a:avLst/>
          </a:prstGeom>
          <a:noFill/>
        </p:spPr>
        <p:txBody>
          <a:bodyPr wrap="none" rtlCol="0">
            <a:spAutoFit/>
          </a:bodyPr>
          <a:lstStyle/>
          <a:p>
            <a:r>
              <a:rPr lang="zh-CN" altLang="en-US" smtClean="0">
                <a:solidFill>
                  <a:srgbClr val="4040A2"/>
                </a:solidFill>
                <a:latin typeface="华文琥珀" panose="02010800040101010101" pitchFamily="2" charset="-122"/>
                <a:ea typeface="华文琥珀" panose="02010800040101010101" pitchFamily="2" charset="-122"/>
              </a:rPr>
              <a:t>中国大学</a:t>
            </a:r>
            <a:r>
              <a:rPr lang="en-US" altLang="zh-CN" smtClean="0">
                <a:solidFill>
                  <a:srgbClr val="4040A2"/>
                </a:solidFill>
                <a:latin typeface="华文琥珀" panose="02010800040101010101" pitchFamily="2" charset="-122"/>
                <a:ea typeface="华文琥珀" panose="02010800040101010101" pitchFamily="2" charset="-122"/>
              </a:rPr>
              <a:t>MOOC</a:t>
            </a:r>
            <a:endParaRPr lang="zh-CN" altLang="en-US">
              <a:solidFill>
                <a:srgbClr val="4040A2"/>
              </a:solidFill>
              <a:latin typeface="华文琥珀" panose="02010800040101010101" pitchFamily="2" charset="-122"/>
              <a:ea typeface="华文琥珀" panose="02010800040101010101" pitchFamily="2" charset="-122"/>
            </a:endParaRPr>
          </a:p>
        </p:txBody>
      </p:sp>
      <p:grpSp>
        <p:nvGrpSpPr>
          <p:cNvPr id="43" name="组合 42"/>
          <p:cNvGrpSpPr/>
          <p:nvPr/>
        </p:nvGrpSpPr>
        <p:grpSpPr>
          <a:xfrm>
            <a:off x="2035495" y="2538652"/>
            <a:ext cx="1440000" cy="720000"/>
            <a:chOff x="419818" y="801876"/>
            <a:chExt cx="1440000" cy="720000"/>
          </a:xfrm>
        </p:grpSpPr>
        <p:sp>
          <p:nvSpPr>
            <p:cNvPr id="6" name="云形 5"/>
            <p:cNvSpPr/>
            <p:nvPr/>
          </p:nvSpPr>
          <p:spPr bwMode="auto">
            <a:xfrm rot="356459">
              <a:off x="419818" y="801876"/>
              <a:ext cx="1440000" cy="720000"/>
            </a:xfrm>
            <a:prstGeom prst="cloud">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64" y="896820"/>
              <a:ext cx="476250" cy="476250"/>
            </a:xfrm>
            <a:prstGeom prst="rect">
              <a:avLst/>
            </a:prstGeom>
            <a:ln>
              <a:noFill/>
            </a:ln>
            <a:effectLst>
              <a:softEdge rad="112500"/>
            </a:effectLst>
          </p:spPr>
        </p:pic>
        <p:sp>
          <p:nvSpPr>
            <p:cNvPr id="9" name="TextBox 8"/>
            <p:cNvSpPr txBox="1"/>
            <p:nvPr/>
          </p:nvSpPr>
          <p:spPr>
            <a:xfrm>
              <a:off x="970861" y="1022996"/>
              <a:ext cx="842145" cy="226591"/>
            </a:xfrm>
            <a:prstGeom prst="rect">
              <a:avLst/>
            </a:prstGeom>
            <a:noFill/>
          </p:spPr>
          <p:txBody>
            <a:bodyPr wrap="none" lIns="36000" tIns="36000" rIns="36000" bIns="36000" rtlCol="0" anchor="ctr" anchorCtr="0">
              <a:spAutoFit/>
            </a:bodyPr>
            <a:lstStyle/>
            <a:p>
              <a:r>
                <a:rPr lang="zh-CN" altLang="en-US" sz="1000" smtClean="0">
                  <a:solidFill>
                    <a:srgbClr val="4040A2"/>
                  </a:solidFill>
                  <a:latin typeface="华文琥珀" panose="02010800040101010101" pitchFamily="2" charset="-122"/>
                  <a:ea typeface="华文琥珀" panose="02010800040101010101" pitchFamily="2" charset="-122"/>
                </a:rPr>
                <a:t>在线课程中心</a:t>
              </a:r>
              <a:endParaRPr lang="zh-CN" altLang="en-US" sz="1000">
                <a:solidFill>
                  <a:srgbClr val="4040A2"/>
                </a:solidFill>
                <a:latin typeface="华文琥珀" panose="02010800040101010101" pitchFamily="2" charset="-122"/>
                <a:ea typeface="华文琥珀" panose="02010800040101010101" pitchFamily="2" charset="-122"/>
              </a:endParaRPr>
            </a:p>
          </p:txBody>
        </p:sp>
      </p:grpSp>
      <p:pic>
        <p:nvPicPr>
          <p:cNvPr id="21" name="Picture 3" descr="C:\Program Files (x86)\Microsoft Office\MEDIA\CAGCAT10\j030125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7934" y="4008535"/>
            <a:ext cx="731886" cy="62618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bwMode="auto">
          <a:xfrm>
            <a:off x="2415616" y="3942503"/>
            <a:ext cx="1234667" cy="695336"/>
          </a:xfrm>
          <a:prstGeom prst="rect">
            <a:avLst/>
          </a:prstGeom>
          <a:noFill/>
          <a:ln w="38100" cap="flat" cmpd="sng" algn="ctr">
            <a:solidFill>
              <a:srgbClr val="FFFF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2447403" y="4685378"/>
            <a:ext cx="1178528" cy="338554"/>
          </a:xfrm>
          <a:prstGeom prst="rect">
            <a:avLst/>
          </a:prstGeom>
          <a:noFill/>
        </p:spPr>
        <p:txBody>
          <a:bodyPr wrap="none" rtlCol="0">
            <a:spAutoFit/>
          </a:bodyPr>
          <a:lstStyle/>
          <a:p>
            <a:r>
              <a:rPr lang="en-US" altLang="zh-CN" sz="1600" b="1" smtClean="0">
                <a:solidFill>
                  <a:srgbClr val="FFFF00"/>
                </a:solidFill>
                <a:effectLst>
                  <a:outerShdw blurRad="38100" dist="38100" dir="2700000" algn="tl">
                    <a:srgbClr val="000000">
                      <a:alpha val="43137"/>
                    </a:srgbClr>
                  </a:outerShdw>
                </a:effectLst>
              </a:rPr>
              <a:t>SPOC</a:t>
            </a:r>
            <a:r>
              <a:rPr lang="zh-CN" altLang="en-US" sz="1600" b="1" smtClean="0">
                <a:solidFill>
                  <a:srgbClr val="FFFF00"/>
                </a:solidFill>
                <a:effectLst>
                  <a:outerShdw blurRad="38100" dist="38100" dir="2700000" algn="tl">
                    <a:srgbClr val="000000">
                      <a:alpha val="43137"/>
                    </a:srgbClr>
                  </a:outerShdw>
                </a:effectLst>
              </a:rPr>
              <a:t>课程</a:t>
            </a:r>
            <a:endParaRPr lang="zh-CN" altLang="en-US" sz="1600" b="1">
              <a:solidFill>
                <a:srgbClr val="FFFF00"/>
              </a:solidFill>
              <a:effectLst>
                <a:outerShdw blurRad="38100" dist="38100" dir="2700000" algn="tl">
                  <a:srgbClr val="000000">
                    <a:alpha val="43137"/>
                  </a:srgbClr>
                </a:outerShdw>
              </a:effectLst>
            </a:endParaRPr>
          </a:p>
        </p:txBody>
      </p:sp>
      <p:grpSp>
        <p:nvGrpSpPr>
          <p:cNvPr id="33" name="组合 32"/>
          <p:cNvGrpSpPr/>
          <p:nvPr/>
        </p:nvGrpSpPr>
        <p:grpSpPr>
          <a:xfrm>
            <a:off x="867910" y="1553350"/>
            <a:ext cx="1897238" cy="2360282"/>
            <a:chOff x="867910" y="1553350"/>
            <a:chExt cx="1897238" cy="2360282"/>
          </a:xfrm>
        </p:grpSpPr>
        <p:pic>
          <p:nvPicPr>
            <p:cNvPr id="1029" name="Picture 5" descr="C:\Program Files (x86)\Microsoft Office\MEDIA\CAGCAT10\j019538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92" y="1553350"/>
              <a:ext cx="592641" cy="605013"/>
            </a:xfrm>
            <a:prstGeom prst="rect">
              <a:avLst/>
            </a:prstGeom>
            <a:noFill/>
            <a:extLst>
              <a:ext uri="{909E8E84-426E-40DD-AFC4-6F175D3DCCD1}">
                <a14:hiddenFill xmlns:a14="http://schemas.microsoft.com/office/drawing/2010/main">
                  <a:solidFill>
                    <a:srgbClr val="FFFFFF"/>
                  </a:solidFill>
                </a14:hiddenFill>
              </a:ext>
            </a:extLst>
          </p:spPr>
        </p:pic>
        <p:sp>
          <p:nvSpPr>
            <p:cNvPr id="28" name="任意多边形 27"/>
            <p:cNvSpPr/>
            <p:nvPr/>
          </p:nvSpPr>
          <p:spPr bwMode="auto">
            <a:xfrm>
              <a:off x="1770445" y="2136038"/>
              <a:ext cx="994703" cy="1777594"/>
            </a:xfrm>
            <a:custGeom>
              <a:avLst/>
              <a:gdLst>
                <a:gd name="connsiteX0" fmla="*/ 0 w 958291"/>
                <a:gd name="connsiteY0" fmla="*/ 0 h 1777594"/>
                <a:gd name="connsiteX1" fmla="*/ 716889 w 958291"/>
                <a:gd name="connsiteY1" fmla="*/ 577901 h 1777594"/>
                <a:gd name="connsiteX2" fmla="*/ 958291 w 958291"/>
                <a:gd name="connsiteY2" fmla="*/ 1777594 h 1777594"/>
                <a:gd name="connsiteX3" fmla="*/ 958291 w 958291"/>
                <a:gd name="connsiteY3" fmla="*/ 1777594 h 1777594"/>
              </a:gdLst>
              <a:ahLst/>
              <a:cxnLst>
                <a:cxn ang="0">
                  <a:pos x="connsiteX0" y="connsiteY0"/>
                </a:cxn>
                <a:cxn ang="0">
                  <a:pos x="connsiteX1" y="connsiteY1"/>
                </a:cxn>
                <a:cxn ang="0">
                  <a:pos x="connsiteX2" y="connsiteY2"/>
                </a:cxn>
                <a:cxn ang="0">
                  <a:pos x="connsiteX3" y="connsiteY3"/>
                </a:cxn>
              </a:cxnLst>
              <a:rect l="l" t="t" r="r" b="b"/>
              <a:pathLst>
                <a:path w="958291" h="1777594">
                  <a:moveTo>
                    <a:pt x="0" y="0"/>
                  </a:moveTo>
                  <a:cubicBezTo>
                    <a:pt x="278587" y="140817"/>
                    <a:pt x="557174" y="281635"/>
                    <a:pt x="716889" y="577901"/>
                  </a:cubicBezTo>
                  <a:cubicBezTo>
                    <a:pt x="876604" y="874167"/>
                    <a:pt x="958291" y="1777594"/>
                    <a:pt x="958291" y="1777594"/>
                  </a:cubicBezTo>
                  <a:lnTo>
                    <a:pt x="958291" y="1777594"/>
                  </a:lnTo>
                </a:path>
              </a:pathLst>
            </a:custGeom>
            <a:noFill/>
            <a:ln w="38100" cap="flat" cmpd="sng" algn="ctr">
              <a:solidFill>
                <a:srgbClr val="FFFF00"/>
              </a:solidFill>
              <a:prstDash val="solid"/>
              <a:round/>
              <a:headEnd type="oval" w="med" len="sm"/>
              <a:tailEnd type="stealth" w="med"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2" name="TextBox 31"/>
            <p:cNvSpPr txBox="1"/>
            <p:nvPr/>
          </p:nvSpPr>
          <p:spPr>
            <a:xfrm>
              <a:off x="867910" y="2127508"/>
              <a:ext cx="1005403" cy="338554"/>
            </a:xfrm>
            <a:prstGeom prst="rect">
              <a:avLst/>
            </a:prstGeom>
            <a:noFill/>
          </p:spPr>
          <p:txBody>
            <a:bodyPr wrap="none" rtlCol="0">
              <a:spAutoFit/>
            </a:bodyPr>
            <a:lstStyle/>
            <a:p>
              <a:r>
                <a:rPr lang="zh-CN" altLang="en-US" sz="1600" b="1" smtClean="0">
                  <a:solidFill>
                    <a:srgbClr val="FFFF00"/>
                  </a:solidFill>
                  <a:latin typeface="仿宋" panose="02010609060101010101" pitchFamily="49" charset="-122"/>
                  <a:ea typeface="仿宋" panose="02010609060101010101" pitchFamily="49" charset="-122"/>
                </a:rPr>
                <a:t>本校学生</a:t>
              </a:r>
              <a:endParaRPr lang="zh-CN" altLang="en-US" sz="1600" b="1">
                <a:solidFill>
                  <a:srgbClr val="FFFF00"/>
                </a:solidFill>
                <a:latin typeface="仿宋" panose="02010609060101010101" pitchFamily="49" charset="-122"/>
                <a:ea typeface="仿宋" panose="02010609060101010101" pitchFamily="49" charset="-122"/>
              </a:endParaRPr>
            </a:p>
          </p:txBody>
        </p:sp>
      </p:grpSp>
      <p:sp>
        <p:nvSpPr>
          <p:cNvPr id="35" name="五边形 34"/>
          <p:cNvSpPr/>
          <p:nvPr/>
        </p:nvSpPr>
        <p:spPr bwMode="auto">
          <a:xfrm>
            <a:off x="370936" y="3913632"/>
            <a:ext cx="1962904" cy="729142"/>
          </a:xfrm>
          <a:prstGeom prst="homePlate">
            <a:avLst>
              <a:gd name="adj" fmla="val 3577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zh-CN" altLang="en-US" sz="1400" b="1" smtClean="0">
                <a:solidFill>
                  <a:srgbClr val="C00000"/>
                </a:solidFill>
                <a:effectLst>
                  <a:outerShdw blurRad="38100" dist="38100" dir="2700000" algn="tl">
                    <a:srgbClr val="000000">
                      <a:alpha val="43137"/>
                    </a:srgbClr>
                  </a:outerShdw>
                </a:effectLst>
              </a:rPr>
              <a:t>首先探索在线课程建设的规律以及支持本校课堂教学的模式</a:t>
            </a:r>
            <a:endParaRPr kumimoji="0" lang="zh-CN" altLang="en-US" sz="1400" b="1" i="0" u="none" strike="noStrike" cap="none" normalizeH="0" baseline="0" smtClean="0">
              <a:ln>
                <a:noFill/>
              </a:ln>
              <a:solidFill>
                <a:srgbClr val="C00000"/>
              </a:solidFill>
              <a:effectLst>
                <a:outerShdw blurRad="38100" dist="38100" dir="2700000" algn="tl">
                  <a:srgbClr val="000000">
                    <a:alpha val="43137"/>
                  </a:srgbClr>
                </a:outerShdw>
              </a:effectLst>
            </a:endParaRPr>
          </a:p>
        </p:txBody>
      </p:sp>
      <p:grpSp>
        <p:nvGrpSpPr>
          <p:cNvPr id="15" name="组合 14"/>
          <p:cNvGrpSpPr/>
          <p:nvPr/>
        </p:nvGrpSpPr>
        <p:grpSpPr>
          <a:xfrm>
            <a:off x="4161552" y="1802808"/>
            <a:ext cx="2383554" cy="2920030"/>
            <a:chOff x="4161552" y="1802808"/>
            <a:chExt cx="2383554" cy="2920030"/>
          </a:xfrm>
        </p:grpSpPr>
        <p:sp>
          <p:nvSpPr>
            <p:cNvPr id="8" name="下弧形箭头 7"/>
            <p:cNvSpPr/>
            <p:nvPr/>
          </p:nvSpPr>
          <p:spPr bwMode="auto">
            <a:xfrm rot="17686702">
              <a:off x="3178426" y="2785934"/>
              <a:ext cx="2920030" cy="953778"/>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4821557" y="3253516"/>
              <a:ext cx="1723549" cy="830997"/>
            </a:xfrm>
            <a:prstGeom prst="rect">
              <a:avLst/>
            </a:prstGeom>
            <a:noFill/>
          </p:spPr>
          <p:txBody>
            <a:bodyPr wrap="none" rtlCol="0">
              <a:spAutoFit/>
            </a:bodyPr>
            <a:lstStyle/>
            <a:p>
              <a:pPr algn="ctr"/>
              <a:r>
                <a:rPr lang="zh-CN" altLang="en-US" sz="2400" b="1" smtClean="0">
                  <a:solidFill>
                    <a:schemeClr val="accent5">
                      <a:lumMod val="90000"/>
                    </a:scheme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一键发布成</a:t>
              </a:r>
              <a:endParaRPr lang="en-US" altLang="zh-CN" sz="2400" b="1" smtClean="0">
                <a:solidFill>
                  <a:schemeClr val="accent5">
                    <a:lumMod val="90000"/>
                  </a:scheme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pPr algn="ctr"/>
              <a:r>
                <a:rPr lang="en-US" altLang="zh-CN" sz="2400" b="1">
                  <a:solidFill>
                    <a:schemeClr val="accent5">
                      <a:lumMod val="90000"/>
                    </a:scheme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MOOC</a:t>
              </a:r>
              <a:endParaRPr lang="zh-CN" altLang="en-US" sz="2400" b="1">
                <a:solidFill>
                  <a:schemeClr val="accent5">
                    <a:lumMod val="90000"/>
                  </a:scheme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p:txBody>
        </p:sp>
      </p:grpSp>
      <p:sp>
        <p:nvSpPr>
          <p:cNvPr id="14" name="TextBox 13"/>
          <p:cNvSpPr txBox="1"/>
          <p:nvPr/>
        </p:nvSpPr>
        <p:spPr>
          <a:xfrm>
            <a:off x="5821510" y="1432316"/>
            <a:ext cx="3226888" cy="1734697"/>
          </a:xfrm>
          <a:prstGeom prst="rect">
            <a:avLst/>
          </a:prstGeom>
          <a:solidFill>
            <a:schemeClr val="bg1"/>
          </a:solidFill>
        </p:spPr>
        <p:txBody>
          <a:bodyPr wrap="square" lIns="36000" tIns="36000" rIns="36000" bIns="36000" rtlCol="0" anchor="ctr" anchorCtr="0">
            <a:spAutoFit/>
          </a:bodyPr>
          <a:lstStyle/>
          <a:p>
            <a:pPr marL="285750" indent="-285750">
              <a:lnSpc>
                <a:spcPct val="150000"/>
              </a:lnSpc>
              <a:buFont typeface="Arial" panose="020B0604020202020204" pitchFamily="34" charset="0"/>
              <a:buChar char="•"/>
            </a:pPr>
            <a:r>
              <a:rPr lang="zh-CN" altLang="en-US" b="1" smtClean="0">
                <a:solidFill>
                  <a:srgbClr val="C00000"/>
                </a:solidFill>
              </a:rPr>
              <a:t>服务学校教学与参加国家项目完全结合</a:t>
            </a:r>
            <a:endParaRPr lang="en-US" altLang="zh-CN" b="1" smtClean="0">
              <a:solidFill>
                <a:srgbClr val="C00000"/>
              </a:solidFill>
            </a:endParaRPr>
          </a:p>
          <a:p>
            <a:pPr marL="285750" indent="-285750">
              <a:lnSpc>
                <a:spcPct val="150000"/>
              </a:lnSpc>
              <a:buFont typeface="Arial" panose="020B0604020202020204" pitchFamily="34" charset="0"/>
              <a:buChar char="•"/>
            </a:pPr>
            <a:r>
              <a:rPr lang="zh-CN" altLang="en-US" b="1">
                <a:solidFill>
                  <a:srgbClr val="C00000"/>
                </a:solidFill>
              </a:rPr>
              <a:t>服务</a:t>
            </a:r>
            <a:r>
              <a:rPr lang="zh-CN" altLang="en-US" b="1" smtClean="0">
                <a:solidFill>
                  <a:srgbClr val="C00000"/>
                </a:solidFill>
              </a:rPr>
              <a:t>学校教学与服务社会完全统一</a:t>
            </a:r>
            <a:endParaRPr lang="zh-CN" altLang="en-US" b="1">
              <a:solidFill>
                <a:srgbClr val="C00000"/>
              </a:solidFill>
            </a:endParaRPr>
          </a:p>
        </p:txBody>
      </p:sp>
    </p:spTree>
    <p:extLst>
      <p:ext uri="{BB962C8B-B14F-4D97-AF65-F5344CB8AC3E}">
        <p14:creationId xmlns:p14="http://schemas.microsoft.com/office/powerpoint/2010/main" val="38973412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Effect transition="in" filter="fade">
                                      <p:cBhvr>
                                        <p:cTn id="2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 1"/>
          <p:cNvSpPr/>
          <p:nvPr/>
        </p:nvSpPr>
        <p:spPr bwMode="auto">
          <a:xfrm rot="575793">
            <a:off x="3422602" y="552897"/>
            <a:ext cx="2304000" cy="1332000"/>
          </a:xfrm>
          <a:prstGeom prst="cloud">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pic>
        <p:nvPicPr>
          <p:cNvPr id="3" name="图片 2"/>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852457" y="737450"/>
            <a:ext cx="864000" cy="432000"/>
          </a:xfrm>
          <a:prstGeom prst="rect">
            <a:avLst/>
          </a:prstGeom>
          <a:ln>
            <a:noFill/>
          </a:ln>
          <a:effectLst>
            <a:softEdge rad="112500"/>
          </a:effectLst>
          <a:extLst/>
        </p:spPr>
      </p:pic>
      <p:sp>
        <p:nvSpPr>
          <p:cNvPr id="4" name="TextBox 3"/>
          <p:cNvSpPr txBox="1"/>
          <p:nvPr/>
        </p:nvSpPr>
        <p:spPr>
          <a:xfrm>
            <a:off x="3657342" y="1139168"/>
            <a:ext cx="1826141" cy="369332"/>
          </a:xfrm>
          <a:prstGeom prst="rect">
            <a:avLst/>
          </a:prstGeom>
          <a:noFill/>
        </p:spPr>
        <p:txBody>
          <a:bodyPr wrap="none" rtlCol="0">
            <a:spAutoFit/>
          </a:bodyPr>
          <a:lstStyle/>
          <a:p>
            <a:r>
              <a:rPr lang="zh-CN" altLang="en-US" smtClean="0">
                <a:solidFill>
                  <a:srgbClr val="4040A2"/>
                </a:solidFill>
                <a:latin typeface="华文琥珀" panose="02010800040101010101" pitchFamily="2" charset="-122"/>
                <a:ea typeface="华文琥珀" panose="02010800040101010101" pitchFamily="2" charset="-122"/>
              </a:rPr>
              <a:t>中国大学</a:t>
            </a:r>
            <a:r>
              <a:rPr lang="en-US" altLang="zh-CN" smtClean="0">
                <a:solidFill>
                  <a:srgbClr val="4040A2"/>
                </a:solidFill>
                <a:latin typeface="华文琥珀" panose="02010800040101010101" pitchFamily="2" charset="-122"/>
                <a:ea typeface="华文琥珀" panose="02010800040101010101" pitchFamily="2" charset="-122"/>
              </a:rPr>
              <a:t>MOOC</a:t>
            </a:r>
            <a:endParaRPr lang="zh-CN" altLang="en-US">
              <a:solidFill>
                <a:srgbClr val="4040A2"/>
              </a:solidFill>
              <a:latin typeface="华文琥珀" panose="02010800040101010101" pitchFamily="2" charset="-122"/>
              <a:ea typeface="华文琥珀" panose="02010800040101010101" pitchFamily="2" charset="-122"/>
            </a:endParaRPr>
          </a:p>
        </p:txBody>
      </p:sp>
      <p:grpSp>
        <p:nvGrpSpPr>
          <p:cNvPr id="43" name="组合 42"/>
          <p:cNvGrpSpPr/>
          <p:nvPr/>
        </p:nvGrpSpPr>
        <p:grpSpPr>
          <a:xfrm>
            <a:off x="2035495" y="2538652"/>
            <a:ext cx="1440000" cy="720000"/>
            <a:chOff x="419818" y="801876"/>
            <a:chExt cx="1440000" cy="720000"/>
          </a:xfrm>
        </p:grpSpPr>
        <p:sp>
          <p:nvSpPr>
            <p:cNvPr id="6" name="云形 5"/>
            <p:cNvSpPr/>
            <p:nvPr/>
          </p:nvSpPr>
          <p:spPr bwMode="auto">
            <a:xfrm rot="356459">
              <a:off x="419818" y="801876"/>
              <a:ext cx="1440000" cy="720000"/>
            </a:xfrm>
            <a:prstGeom prst="cloud">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64" y="896820"/>
              <a:ext cx="476250" cy="476250"/>
            </a:xfrm>
            <a:prstGeom prst="rect">
              <a:avLst/>
            </a:prstGeom>
            <a:ln>
              <a:noFill/>
            </a:ln>
            <a:effectLst>
              <a:softEdge rad="112500"/>
            </a:effectLst>
          </p:spPr>
        </p:pic>
        <p:sp>
          <p:nvSpPr>
            <p:cNvPr id="9" name="TextBox 8"/>
            <p:cNvSpPr txBox="1"/>
            <p:nvPr/>
          </p:nvSpPr>
          <p:spPr>
            <a:xfrm>
              <a:off x="970861" y="1022996"/>
              <a:ext cx="842145" cy="226591"/>
            </a:xfrm>
            <a:prstGeom prst="rect">
              <a:avLst/>
            </a:prstGeom>
            <a:noFill/>
          </p:spPr>
          <p:txBody>
            <a:bodyPr wrap="none" lIns="36000" tIns="36000" rIns="36000" bIns="36000" rtlCol="0" anchor="ctr" anchorCtr="0">
              <a:spAutoFit/>
            </a:bodyPr>
            <a:lstStyle/>
            <a:p>
              <a:r>
                <a:rPr lang="zh-CN" altLang="en-US" sz="1000" smtClean="0">
                  <a:solidFill>
                    <a:srgbClr val="4040A2"/>
                  </a:solidFill>
                  <a:latin typeface="华文琥珀" panose="02010800040101010101" pitchFamily="2" charset="-122"/>
                  <a:ea typeface="华文琥珀" panose="02010800040101010101" pitchFamily="2" charset="-122"/>
                </a:rPr>
                <a:t>在线课程中心</a:t>
              </a:r>
              <a:endParaRPr lang="zh-CN" altLang="en-US" sz="1000">
                <a:solidFill>
                  <a:srgbClr val="4040A2"/>
                </a:solidFill>
                <a:latin typeface="华文琥珀" panose="02010800040101010101" pitchFamily="2" charset="-122"/>
                <a:ea typeface="华文琥珀" panose="02010800040101010101" pitchFamily="2" charset="-122"/>
              </a:endParaRPr>
            </a:p>
          </p:txBody>
        </p:sp>
      </p:grpSp>
      <p:grpSp>
        <p:nvGrpSpPr>
          <p:cNvPr id="25" name="组合 24"/>
          <p:cNvGrpSpPr/>
          <p:nvPr/>
        </p:nvGrpSpPr>
        <p:grpSpPr>
          <a:xfrm>
            <a:off x="5283915" y="2572683"/>
            <a:ext cx="1650285" cy="1435655"/>
            <a:chOff x="5283915" y="2572683"/>
            <a:chExt cx="1650285" cy="1435655"/>
          </a:xfrm>
        </p:grpSpPr>
        <p:pic>
          <p:nvPicPr>
            <p:cNvPr id="1027" name="Picture 3" descr="C:\Program Files (x86)\Microsoft Office\MEDIA\CAGCAT10\j030125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974" y="2630065"/>
              <a:ext cx="1097828" cy="939272"/>
            </a:xfrm>
            <a:prstGeom prst="rect">
              <a:avLst/>
            </a:prstGeom>
            <a:noFill/>
            <a:extLst>
              <a:ext uri="{909E8E84-426E-40DD-AFC4-6F175D3DCCD1}">
                <a14:hiddenFill xmlns:a14="http://schemas.microsoft.com/office/drawing/2010/main">
                  <a:solidFill>
                    <a:srgbClr val="FFFFFF"/>
                  </a:solidFill>
                </a14:hiddenFill>
              </a:ext>
            </a:extLst>
          </p:spPr>
        </p:pic>
        <p:sp>
          <p:nvSpPr>
            <p:cNvPr id="7" name="线形标注 2 6"/>
            <p:cNvSpPr/>
            <p:nvPr/>
          </p:nvSpPr>
          <p:spPr bwMode="auto">
            <a:xfrm>
              <a:off x="5283915" y="2572683"/>
              <a:ext cx="1650285" cy="1027767"/>
            </a:xfrm>
            <a:prstGeom prst="borderCallout2">
              <a:avLst>
                <a:gd name="adj1" fmla="val 27692"/>
                <a:gd name="adj2" fmla="val -1046"/>
                <a:gd name="adj3" fmla="val 27941"/>
                <a:gd name="adj4" fmla="val -23179"/>
                <a:gd name="adj5" fmla="val -64421"/>
                <a:gd name="adj6" fmla="val -43045"/>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w="38100">
                  <a:solidFill>
                    <a:schemeClr val="bg1"/>
                  </a:solidFill>
                </a:ln>
                <a:solidFill>
                  <a:schemeClr val="tx1"/>
                </a:solidFill>
                <a:effectLst/>
                <a:latin typeface="Arial" charset="0"/>
              </a:endParaRPr>
            </a:p>
          </p:txBody>
        </p:sp>
        <p:sp>
          <p:nvSpPr>
            <p:cNvPr id="10" name="TextBox 9"/>
            <p:cNvSpPr txBox="1"/>
            <p:nvPr/>
          </p:nvSpPr>
          <p:spPr>
            <a:xfrm>
              <a:off x="5492264" y="3669784"/>
              <a:ext cx="1234633" cy="338554"/>
            </a:xfrm>
            <a:prstGeom prst="rect">
              <a:avLst/>
            </a:prstGeom>
            <a:noFill/>
          </p:spPr>
          <p:txBody>
            <a:bodyPr wrap="none" rtlCol="0">
              <a:spAutoFit/>
            </a:bodyPr>
            <a:lstStyle/>
            <a:p>
              <a:r>
                <a:rPr lang="en-US" altLang="zh-CN" sz="1600" b="1" smtClean="0">
                  <a:solidFill>
                    <a:schemeClr val="bg1"/>
                  </a:solidFill>
                  <a:effectLst>
                    <a:outerShdw blurRad="38100" dist="38100" dir="2700000" algn="tl">
                      <a:srgbClr val="000000">
                        <a:alpha val="43137"/>
                      </a:srgbClr>
                    </a:outerShdw>
                  </a:effectLst>
                </a:rPr>
                <a:t>MOOC</a:t>
              </a:r>
              <a:r>
                <a:rPr lang="zh-CN" altLang="en-US" sz="1600" b="1" smtClean="0">
                  <a:solidFill>
                    <a:schemeClr val="bg1"/>
                  </a:solidFill>
                  <a:effectLst>
                    <a:outerShdw blurRad="38100" dist="38100" dir="2700000" algn="tl">
                      <a:srgbClr val="000000">
                        <a:alpha val="43137"/>
                      </a:srgbClr>
                    </a:outerShdw>
                  </a:effectLst>
                </a:rPr>
                <a:t>课程</a:t>
              </a:r>
              <a:endParaRPr lang="zh-CN" altLang="en-US" sz="1600" b="1">
                <a:solidFill>
                  <a:schemeClr val="bg1"/>
                </a:solidFill>
                <a:effectLst>
                  <a:outerShdw blurRad="38100" dist="38100" dir="2700000" algn="tl">
                    <a:srgbClr val="000000">
                      <a:alpha val="43137"/>
                    </a:srgbClr>
                  </a:outerShdw>
                </a:effectLst>
              </a:endParaRPr>
            </a:p>
          </p:txBody>
        </p:sp>
      </p:grpSp>
      <p:grpSp>
        <p:nvGrpSpPr>
          <p:cNvPr id="31" name="组合 30"/>
          <p:cNvGrpSpPr/>
          <p:nvPr/>
        </p:nvGrpSpPr>
        <p:grpSpPr>
          <a:xfrm>
            <a:off x="2415616" y="2935227"/>
            <a:ext cx="2759634" cy="2088705"/>
            <a:chOff x="2415616" y="2935227"/>
            <a:chExt cx="2759634" cy="2088705"/>
          </a:xfrm>
        </p:grpSpPr>
        <p:sp>
          <p:nvSpPr>
            <p:cNvPr id="12" name="任意多边形 11"/>
            <p:cNvSpPr/>
            <p:nvPr/>
          </p:nvSpPr>
          <p:spPr bwMode="auto">
            <a:xfrm>
              <a:off x="3160166" y="2935227"/>
              <a:ext cx="2015084" cy="985721"/>
            </a:xfrm>
            <a:custGeom>
              <a:avLst/>
              <a:gdLst>
                <a:gd name="connsiteX0" fmla="*/ 2044755 w 2044755"/>
                <a:gd name="connsiteY0" fmla="*/ 184113 h 996913"/>
                <a:gd name="connsiteX1" fmla="*/ 133405 w 2044755"/>
                <a:gd name="connsiteY1" fmla="*/ 57113 h 996913"/>
                <a:gd name="connsiteX2" fmla="*/ 158805 w 2044755"/>
                <a:gd name="connsiteY2" fmla="*/ 996913 h 996913"/>
                <a:gd name="connsiteX3" fmla="*/ 158805 w 2044755"/>
                <a:gd name="connsiteY3" fmla="*/ 996913 h 996913"/>
              </a:gdLst>
              <a:ahLst/>
              <a:cxnLst>
                <a:cxn ang="0">
                  <a:pos x="connsiteX0" y="connsiteY0"/>
                </a:cxn>
                <a:cxn ang="0">
                  <a:pos x="connsiteX1" y="connsiteY1"/>
                </a:cxn>
                <a:cxn ang="0">
                  <a:pos x="connsiteX2" y="connsiteY2"/>
                </a:cxn>
                <a:cxn ang="0">
                  <a:pos x="connsiteX3" y="connsiteY3"/>
                </a:cxn>
              </a:cxnLst>
              <a:rect l="l" t="t" r="r" b="b"/>
              <a:pathLst>
                <a:path w="2044755" h="996913">
                  <a:moveTo>
                    <a:pt x="2044755" y="184113"/>
                  </a:moveTo>
                  <a:cubicBezTo>
                    <a:pt x="1246242" y="52879"/>
                    <a:pt x="447730" y="-78354"/>
                    <a:pt x="133405" y="57113"/>
                  </a:cubicBezTo>
                  <a:cubicBezTo>
                    <a:pt x="-180920" y="192580"/>
                    <a:pt x="158805" y="996913"/>
                    <a:pt x="158805" y="996913"/>
                  </a:cubicBezTo>
                  <a:lnTo>
                    <a:pt x="158805" y="996913"/>
                  </a:lnTo>
                </a:path>
              </a:pathLst>
            </a:custGeom>
            <a:noFill/>
            <a:ln w="38100" cap="flat" cmpd="sng" algn="ctr">
              <a:solidFill>
                <a:srgbClr val="FFFF00"/>
              </a:solidFill>
              <a:prstDash val="solid"/>
              <a:round/>
              <a:headEnd type="oval" w="med" len="sm"/>
              <a:tailEnd type="stealth" w="med"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FFFF00"/>
                </a:solidFill>
                <a:effectLst/>
                <a:latin typeface="Arial" charset="0"/>
              </a:endParaRPr>
            </a:p>
          </p:txBody>
        </p:sp>
        <p:pic>
          <p:nvPicPr>
            <p:cNvPr id="21" name="Picture 3" descr="C:\Program Files (x86)\Microsoft Office\MEDIA\CAGCAT10\j030125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7934" y="4008535"/>
              <a:ext cx="731886" cy="62618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bwMode="auto">
            <a:xfrm>
              <a:off x="2415616" y="3942503"/>
              <a:ext cx="1234667" cy="695336"/>
            </a:xfrm>
            <a:prstGeom prst="rect">
              <a:avLst/>
            </a:prstGeom>
            <a:noFill/>
            <a:ln w="38100" cap="flat" cmpd="sng" algn="ctr">
              <a:solidFill>
                <a:srgbClr val="FFFF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2550915" y="4685378"/>
              <a:ext cx="971741" cy="338554"/>
            </a:xfrm>
            <a:prstGeom prst="rect">
              <a:avLst/>
            </a:prstGeom>
            <a:noFill/>
          </p:spPr>
          <p:txBody>
            <a:bodyPr wrap="none" rtlCol="0">
              <a:spAutoFit/>
            </a:bodyPr>
            <a:lstStyle/>
            <a:p>
              <a:r>
                <a:rPr lang="en-US" altLang="zh-CN" sz="1600" b="1" smtClean="0">
                  <a:solidFill>
                    <a:srgbClr val="FFFF00"/>
                  </a:solidFill>
                  <a:effectLst>
                    <a:outerShdw blurRad="38100" dist="38100" dir="2700000" algn="tl">
                      <a:srgbClr val="000000">
                        <a:alpha val="43137"/>
                      </a:srgbClr>
                    </a:outerShdw>
                  </a:effectLst>
                </a:rPr>
                <a:t>SPOC</a:t>
              </a:r>
              <a:r>
                <a:rPr lang="zh-CN" altLang="en-US" sz="1600" b="1" smtClean="0">
                  <a:solidFill>
                    <a:srgbClr val="FFFF00"/>
                  </a:solidFill>
                  <a:effectLst>
                    <a:outerShdw blurRad="38100" dist="38100" dir="2700000" algn="tl">
                      <a:srgbClr val="000000">
                        <a:alpha val="43137"/>
                      </a:srgbClr>
                    </a:outerShdw>
                  </a:effectLst>
                </a:rPr>
                <a:t>班</a:t>
              </a:r>
              <a:endParaRPr lang="zh-CN" altLang="en-US" sz="1600" b="1">
                <a:solidFill>
                  <a:srgbClr val="FFFF00"/>
                </a:solidFill>
                <a:effectLst>
                  <a:outerShdw blurRad="38100" dist="38100" dir="2700000" algn="tl">
                    <a:srgbClr val="000000">
                      <a:alpha val="43137"/>
                    </a:srgbClr>
                  </a:outerShdw>
                </a:effectLst>
              </a:endParaRPr>
            </a:p>
          </p:txBody>
        </p:sp>
      </p:grpSp>
      <p:grpSp>
        <p:nvGrpSpPr>
          <p:cNvPr id="26" name="组合 25"/>
          <p:cNvGrpSpPr/>
          <p:nvPr/>
        </p:nvGrpSpPr>
        <p:grpSpPr>
          <a:xfrm>
            <a:off x="5361519" y="1276697"/>
            <a:ext cx="3591133" cy="1268993"/>
            <a:chOff x="5361519" y="1276697"/>
            <a:chExt cx="3591133" cy="1268993"/>
          </a:xfrm>
        </p:grpSpPr>
        <p:sp>
          <p:nvSpPr>
            <p:cNvPr id="29" name="TextBox 28"/>
            <p:cNvSpPr txBox="1"/>
            <p:nvPr/>
          </p:nvSpPr>
          <p:spPr>
            <a:xfrm>
              <a:off x="7870304" y="2223125"/>
              <a:ext cx="1082348" cy="307777"/>
            </a:xfrm>
            <a:prstGeom prst="rect">
              <a:avLst/>
            </a:prstGeom>
            <a:noFill/>
          </p:spPr>
          <p:txBody>
            <a:bodyPr wrap="none" rtlCol="0">
              <a:spAutoFit/>
            </a:bodyPr>
            <a:lstStyle/>
            <a:p>
              <a:r>
                <a:rPr lang="zh-CN" altLang="en-US" sz="1400" smtClean="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社会学习者</a:t>
              </a:r>
              <a:endParaRPr lang="zh-CN" altLang="en-US" sz="140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p:txBody>
        </p:sp>
        <p:sp>
          <p:nvSpPr>
            <p:cNvPr id="22" name="任意多边形 21"/>
            <p:cNvSpPr/>
            <p:nvPr/>
          </p:nvSpPr>
          <p:spPr bwMode="auto">
            <a:xfrm>
              <a:off x="5361519" y="1276697"/>
              <a:ext cx="2729094" cy="1268993"/>
            </a:xfrm>
            <a:custGeom>
              <a:avLst/>
              <a:gdLst>
                <a:gd name="connsiteX0" fmla="*/ 2729094 w 2729094"/>
                <a:gd name="connsiteY0" fmla="*/ 552103 h 1268993"/>
                <a:gd name="connsiteX1" fmla="*/ 88307 w 2729094"/>
                <a:gd name="connsiteY1" fmla="*/ 25409 h 1268993"/>
                <a:gd name="connsiteX2" fmla="*/ 578425 w 2729094"/>
                <a:gd name="connsiteY2" fmla="*/ 1268993 h 1268993"/>
                <a:gd name="connsiteX3" fmla="*/ 578425 w 2729094"/>
                <a:gd name="connsiteY3" fmla="*/ 1268993 h 1268993"/>
              </a:gdLst>
              <a:ahLst/>
              <a:cxnLst>
                <a:cxn ang="0">
                  <a:pos x="connsiteX0" y="connsiteY0"/>
                </a:cxn>
                <a:cxn ang="0">
                  <a:pos x="connsiteX1" y="connsiteY1"/>
                </a:cxn>
                <a:cxn ang="0">
                  <a:pos x="connsiteX2" y="connsiteY2"/>
                </a:cxn>
                <a:cxn ang="0">
                  <a:pos x="connsiteX3" y="connsiteY3"/>
                </a:cxn>
              </a:cxnLst>
              <a:rect l="l" t="t" r="r" b="b"/>
              <a:pathLst>
                <a:path w="2729094" h="1268993">
                  <a:moveTo>
                    <a:pt x="2729094" y="552103"/>
                  </a:moveTo>
                  <a:cubicBezTo>
                    <a:pt x="1587923" y="229015"/>
                    <a:pt x="446752" y="-94073"/>
                    <a:pt x="88307" y="25409"/>
                  </a:cubicBezTo>
                  <a:cubicBezTo>
                    <a:pt x="-270138" y="144891"/>
                    <a:pt x="578425" y="1268993"/>
                    <a:pt x="578425" y="1268993"/>
                  </a:cubicBezTo>
                  <a:lnTo>
                    <a:pt x="578425" y="1268993"/>
                  </a:lnTo>
                </a:path>
              </a:pathLst>
            </a:custGeom>
            <a:noFill/>
            <a:ln w="76200" cap="flat" cmpd="sng" algn="ctr">
              <a:solidFill>
                <a:schemeClr val="accent5">
                  <a:lumMod val="90000"/>
                </a:schemeClr>
              </a:solidFill>
              <a:prstDash val="solid"/>
              <a:round/>
              <a:headEnd type="none" w="med" len="med"/>
              <a:tailEnd type="stealth"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pic>
          <p:nvPicPr>
            <p:cNvPr id="1028" name="Picture 4" descr="C:\Program Files (x86)\Microsoft Office\MEDIA\CAGCAT10\j029202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79850" y="1618493"/>
              <a:ext cx="663257" cy="5853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组合 32"/>
          <p:cNvGrpSpPr/>
          <p:nvPr/>
        </p:nvGrpSpPr>
        <p:grpSpPr>
          <a:xfrm>
            <a:off x="867910" y="1553350"/>
            <a:ext cx="1897238" cy="2360282"/>
            <a:chOff x="867910" y="1553350"/>
            <a:chExt cx="1897238" cy="2360282"/>
          </a:xfrm>
        </p:grpSpPr>
        <p:pic>
          <p:nvPicPr>
            <p:cNvPr id="1029" name="Picture 5" descr="C:\Program Files (x86)\Microsoft Office\MEDIA\CAGCAT10\j0195384.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292" y="1553350"/>
              <a:ext cx="592641" cy="605013"/>
            </a:xfrm>
            <a:prstGeom prst="rect">
              <a:avLst/>
            </a:prstGeom>
            <a:noFill/>
            <a:extLst>
              <a:ext uri="{909E8E84-426E-40DD-AFC4-6F175D3DCCD1}">
                <a14:hiddenFill xmlns:a14="http://schemas.microsoft.com/office/drawing/2010/main">
                  <a:solidFill>
                    <a:srgbClr val="FFFFFF"/>
                  </a:solidFill>
                </a14:hiddenFill>
              </a:ext>
            </a:extLst>
          </p:spPr>
        </p:pic>
        <p:sp>
          <p:nvSpPr>
            <p:cNvPr id="28" name="任意多边形 27"/>
            <p:cNvSpPr/>
            <p:nvPr/>
          </p:nvSpPr>
          <p:spPr bwMode="auto">
            <a:xfrm>
              <a:off x="1770445" y="2136038"/>
              <a:ext cx="994703" cy="1777594"/>
            </a:xfrm>
            <a:custGeom>
              <a:avLst/>
              <a:gdLst>
                <a:gd name="connsiteX0" fmla="*/ 0 w 958291"/>
                <a:gd name="connsiteY0" fmla="*/ 0 h 1777594"/>
                <a:gd name="connsiteX1" fmla="*/ 716889 w 958291"/>
                <a:gd name="connsiteY1" fmla="*/ 577901 h 1777594"/>
                <a:gd name="connsiteX2" fmla="*/ 958291 w 958291"/>
                <a:gd name="connsiteY2" fmla="*/ 1777594 h 1777594"/>
                <a:gd name="connsiteX3" fmla="*/ 958291 w 958291"/>
                <a:gd name="connsiteY3" fmla="*/ 1777594 h 1777594"/>
              </a:gdLst>
              <a:ahLst/>
              <a:cxnLst>
                <a:cxn ang="0">
                  <a:pos x="connsiteX0" y="connsiteY0"/>
                </a:cxn>
                <a:cxn ang="0">
                  <a:pos x="connsiteX1" y="connsiteY1"/>
                </a:cxn>
                <a:cxn ang="0">
                  <a:pos x="connsiteX2" y="connsiteY2"/>
                </a:cxn>
                <a:cxn ang="0">
                  <a:pos x="connsiteX3" y="connsiteY3"/>
                </a:cxn>
              </a:cxnLst>
              <a:rect l="l" t="t" r="r" b="b"/>
              <a:pathLst>
                <a:path w="958291" h="1777594">
                  <a:moveTo>
                    <a:pt x="0" y="0"/>
                  </a:moveTo>
                  <a:cubicBezTo>
                    <a:pt x="278587" y="140817"/>
                    <a:pt x="557174" y="281635"/>
                    <a:pt x="716889" y="577901"/>
                  </a:cubicBezTo>
                  <a:cubicBezTo>
                    <a:pt x="876604" y="874167"/>
                    <a:pt x="958291" y="1777594"/>
                    <a:pt x="958291" y="1777594"/>
                  </a:cubicBezTo>
                  <a:lnTo>
                    <a:pt x="958291" y="1777594"/>
                  </a:lnTo>
                </a:path>
              </a:pathLst>
            </a:custGeom>
            <a:noFill/>
            <a:ln w="38100" cap="flat" cmpd="sng" algn="ctr">
              <a:solidFill>
                <a:srgbClr val="FFFF00"/>
              </a:solidFill>
              <a:prstDash val="solid"/>
              <a:round/>
              <a:headEnd type="oval" w="med" len="sm"/>
              <a:tailEnd type="stealth" w="med"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2" name="TextBox 31"/>
            <p:cNvSpPr txBox="1"/>
            <p:nvPr/>
          </p:nvSpPr>
          <p:spPr>
            <a:xfrm>
              <a:off x="867910" y="2127508"/>
              <a:ext cx="1005403" cy="338554"/>
            </a:xfrm>
            <a:prstGeom prst="rect">
              <a:avLst/>
            </a:prstGeom>
            <a:noFill/>
          </p:spPr>
          <p:txBody>
            <a:bodyPr wrap="none" rtlCol="0">
              <a:spAutoFit/>
            </a:bodyPr>
            <a:lstStyle/>
            <a:p>
              <a:r>
                <a:rPr lang="zh-CN" altLang="en-US" sz="1600" b="1" smtClean="0">
                  <a:solidFill>
                    <a:srgbClr val="FFFF00"/>
                  </a:solidFill>
                  <a:latin typeface="仿宋" panose="02010609060101010101" pitchFamily="49" charset="-122"/>
                  <a:ea typeface="仿宋" panose="02010609060101010101" pitchFamily="49" charset="-122"/>
                </a:rPr>
                <a:t>本校学生</a:t>
              </a:r>
              <a:endParaRPr lang="zh-CN" altLang="en-US" sz="1600" b="1">
                <a:solidFill>
                  <a:srgbClr val="FFFF00"/>
                </a:solidFill>
                <a:latin typeface="仿宋" panose="02010609060101010101" pitchFamily="49" charset="-122"/>
                <a:ea typeface="仿宋" panose="02010609060101010101" pitchFamily="49" charset="-122"/>
              </a:endParaRPr>
            </a:p>
          </p:txBody>
        </p:sp>
      </p:grpSp>
      <p:sp>
        <p:nvSpPr>
          <p:cNvPr id="35" name="五边形 34"/>
          <p:cNvSpPr/>
          <p:nvPr/>
        </p:nvSpPr>
        <p:spPr bwMode="auto">
          <a:xfrm>
            <a:off x="370936" y="4006198"/>
            <a:ext cx="1962904" cy="636576"/>
          </a:xfrm>
          <a:prstGeom prst="homePlate">
            <a:avLst>
              <a:gd name="adj" fmla="val 3577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zh-CN" altLang="en-US" sz="1400" b="1" i="0" u="none" strike="noStrike" cap="none" normalizeH="0" baseline="0" smtClean="0">
                <a:ln>
                  <a:noFill/>
                </a:ln>
                <a:solidFill>
                  <a:srgbClr val="C00000"/>
                </a:solidFill>
                <a:effectLst>
                  <a:outerShdw blurRad="38100" dist="38100" dir="2700000" algn="tl">
                    <a:srgbClr val="000000">
                      <a:alpha val="43137"/>
                    </a:srgbClr>
                  </a:outerShdw>
                </a:effectLst>
              </a:rPr>
              <a:t>有效的教务管理</a:t>
            </a:r>
            <a:endParaRPr kumimoji="0" lang="en-US" altLang="zh-CN" sz="1400" b="1" i="0" u="none" strike="noStrike" cap="none" normalizeH="0" baseline="0" smtClean="0">
              <a:ln>
                <a:noFill/>
              </a:ln>
              <a:solidFill>
                <a:srgbClr val="C00000"/>
              </a:solidFill>
              <a:effectLst>
                <a:outerShdw blurRad="38100" dist="38100" dir="2700000" algn="tl">
                  <a:srgbClr val="000000">
                    <a:alpha val="43137"/>
                  </a:srgbClr>
                </a:outerShdw>
              </a:effectLst>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zh-CN" altLang="en-US" sz="1400" b="1" smtClean="0">
                <a:solidFill>
                  <a:srgbClr val="C00000"/>
                </a:solidFill>
                <a:effectLst>
                  <a:outerShdw blurRad="38100" dist="38100" dir="2700000" algn="tl">
                    <a:srgbClr val="000000">
                      <a:alpha val="43137"/>
                    </a:srgbClr>
                  </a:outerShdw>
                </a:effectLst>
              </a:rPr>
              <a:t>本校教师参与</a:t>
            </a:r>
            <a:endParaRPr kumimoji="0" lang="zh-CN" altLang="en-US" sz="1400" b="1" i="0" u="none" strike="noStrike" cap="none" normalizeH="0" baseline="0" smtClean="0">
              <a:ln>
                <a:noFill/>
              </a:ln>
              <a:solidFill>
                <a:srgbClr val="C00000"/>
              </a:solidFill>
              <a:effectLst>
                <a:outerShdw blurRad="38100" dist="38100" dir="2700000" algn="tl">
                  <a:srgbClr val="000000">
                    <a:alpha val="43137"/>
                  </a:srgbClr>
                </a:outerShdw>
              </a:effectLst>
            </a:endParaRPr>
          </a:p>
        </p:txBody>
      </p:sp>
      <p:grpSp>
        <p:nvGrpSpPr>
          <p:cNvPr id="41" name="组合 40"/>
          <p:cNvGrpSpPr/>
          <p:nvPr/>
        </p:nvGrpSpPr>
        <p:grpSpPr>
          <a:xfrm>
            <a:off x="3650284" y="4008337"/>
            <a:ext cx="2632647" cy="654703"/>
            <a:chOff x="3650284" y="4008337"/>
            <a:chExt cx="2632647" cy="654703"/>
          </a:xfrm>
        </p:grpSpPr>
        <p:cxnSp>
          <p:nvCxnSpPr>
            <p:cNvPr id="39" name="曲线连接符 38"/>
            <p:cNvCxnSpPr>
              <a:stCxn id="10" idx="2"/>
              <a:endCxn id="13" idx="3"/>
            </p:cNvCxnSpPr>
            <p:nvPr/>
          </p:nvCxnSpPr>
          <p:spPr bwMode="auto">
            <a:xfrm rot="5400000">
              <a:off x="4739016" y="2919605"/>
              <a:ext cx="281833" cy="2459298"/>
            </a:xfrm>
            <a:prstGeom prst="curvedConnector2">
              <a:avLst/>
            </a:prstGeom>
            <a:solidFill>
              <a:schemeClr val="accent1"/>
            </a:solidFill>
            <a:ln w="38100" cap="flat" cmpd="sng" algn="ctr">
              <a:solidFill>
                <a:schemeClr val="accent5">
                  <a:lumMod val="90000"/>
                </a:schemeClr>
              </a:solidFill>
              <a:prstDash val="solid"/>
              <a:round/>
              <a:headEnd type="none" w="med" len="med"/>
              <a:tailEnd type="stealth" w="lg" len="lg"/>
            </a:ln>
            <a:effectLst/>
          </p:spPr>
        </p:cxnSp>
        <p:sp>
          <p:nvSpPr>
            <p:cNvPr id="40" name="TextBox 39"/>
            <p:cNvSpPr txBox="1"/>
            <p:nvPr/>
          </p:nvSpPr>
          <p:spPr>
            <a:xfrm>
              <a:off x="3852457" y="4324486"/>
              <a:ext cx="2430474" cy="338554"/>
            </a:xfrm>
            <a:prstGeom prst="rect">
              <a:avLst/>
            </a:prstGeom>
            <a:noFill/>
          </p:spPr>
          <p:txBody>
            <a:bodyPr wrap="none" rtlCol="0">
              <a:spAutoFit/>
            </a:bodyPr>
            <a:lstStyle/>
            <a:p>
              <a:r>
                <a:rPr lang="en-US" altLang="zh-CN" sz="1600" b="1" smtClean="0">
                  <a:solidFill>
                    <a:schemeClr val="accent5">
                      <a:lumMod val="90000"/>
                    </a:schemeClr>
                  </a:solidFill>
                </a:rPr>
                <a:t>MOOC</a:t>
              </a:r>
              <a:r>
                <a:rPr lang="zh-CN" altLang="en-US" sz="1600" b="1" smtClean="0">
                  <a:solidFill>
                    <a:schemeClr val="accent5">
                      <a:lumMod val="90000"/>
                    </a:schemeClr>
                  </a:solidFill>
                </a:rPr>
                <a:t>教师即</a:t>
              </a:r>
              <a:r>
                <a:rPr lang="en-US" altLang="zh-CN" sz="1600" b="1" smtClean="0">
                  <a:solidFill>
                    <a:schemeClr val="accent5">
                      <a:lumMod val="90000"/>
                    </a:schemeClr>
                  </a:solidFill>
                </a:rPr>
                <a:t>SPOC</a:t>
              </a:r>
              <a:r>
                <a:rPr lang="zh-CN" altLang="en-US" sz="1600" b="1" smtClean="0">
                  <a:solidFill>
                    <a:schemeClr val="accent5">
                      <a:lumMod val="90000"/>
                    </a:schemeClr>
                  </a:solidFill>
                </a:rPr>
                <a:t>教师</a:t>
              </a:r>
              <a:endParaRPr lang="zh-CN" altLang="en-US" sz="1600" b="1">
                <a:solidFill>
                  <a:schemeClr val="accent5">
                    <a:lumMod val="90000"/>
                  </a:schemeClr>
                </a:solidFill>
              </a:endParaRPr>
            </a:p>
          </p:txBody>
        </p:sp>
      </p:grpSp>
    </p:spTree>
    <p:extLst>
      <p:ext uri="{BB962C8B-B14F-4D97-AF65-F5344CB8AC3E}">
        <p14:creationId xmlns:p14="http://schemas.microsoft.com/office/powerpoint/2010/main" val="2306949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10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1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up)">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right)">
                                      <p:cBhvr>
                                        <p:cTn id="3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 1"/>
          <p:cNvSpPr/>
          <p:nvPr/>
        </p:nvSpPr>
        <p:spPr bwMode="auto">
          <a:xfrm rot="575793">
            <a:off x="3422602" y="552897"/>
            <a:ext cx="2304000" cy="1332000"/>
          </a:xfrm>
          <a:prstGeom prst="cloud">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pic>
        <p:nvPicPr>
          <p:cNvPr id="3" name="图片 2"/>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852457" y="737450"/>
            <a:ext cx="864000" cy="432000"/>
          </a:xfrm>
          <a:prstGeom prst="rect">
            <a:avLst/>
          </a:prstGeom>
          <a:ln>
            <a:noFill/>
          </a:ln>
          <a:effectLst>
            <a:softEdge rad="112500"/>
          </a:effectLst>
          <a:extLst/>
        </p:spPr>
      </p:pic>
      <p:sp>
        <p:nvSpPr>
          <p:cNvPr id="4" name="TextBox 3"/>
          <p:cNvSpPr txBox="1"/>
          <p:nvPr/>
        </p:nvSpPr>
        <p:spPr>
          <a:xfrm>
            <a:off x="3657342" y="1139168"/>
            <a:ext cx="1826141" cy="369332"/>
          </a:xfrm>
          <a:prstGeom prst="rect">
            <a:avLst/>
          </a:prstGeom>
          <a:noFill/>
        </p:spPr>
        <p:txBody>
          <a:bodyPr wrap="none" rtlCol="0">
            <a:spAutoFit/>
          </a:bodyPr>
          <a:lstStyle/>
          <a:p>
            <a:r>
              <a:rPr lang="zh-CN" altLang="en-US" smtClean="0">
                <a:solidFill>
                  <a:srgbClr val="4040A2"/>
                </a:solidFill>
                <a:latin typeface="华文琥珀" panose="02010800040101010101" pitchFamily="2" charset="-122"/>
                <a:ea typeface="华文琥珀" panose="02010800040101010101" pitchFamily="2" charset="-122"/>
              </a:rPr>
              <a:t>中国大学</a:t>
            </a:r>
            <a:r>
              <a:rPr lang="en-US" altLang="zh-CN" smtClean="0">
                <a:solidFill>
                  <a:srgbClr val="4040A2"/>
                </a:solidFill>
                <a:latin typeface="华文琥珀" panose="02010800040101010101" pitchFamily="2" charset="-122"/>
                <a:ea typeface="华文琥珀" panose="02010800040101010101" pitchFamily="2" charset="-122"/>
              </a:rPr>
              <a:t>MOOC</a:t>
            </a:r>
            <a:endParaRPr lang="zh-CN" altLang="en-US">
              <a:solidFill>
                <a:srgbClr val="4040A2"/>
              </a:solidFill>
              <a:latin typeface="华文琥珀" panose="02010800040101010101" pitchFamily="2" charset="-122"/>
              <a:ea typeface="华文琥珀" panose="02010800040101010101" pitchFamily="2" charset="-122"/>
            </a:endParaRPr>
          </a:p>
        </p:txBody>
      </p:sp>
      <p:grpSp>
        <p:nvGrpSpPr>
          <p:cNvPr id="43" name="组合 42"/>
          <p:cNvGrpSpPr/>
          <p:nvPr/>
        </p:nvGrpSpPr>
        <p:grpSpPr>
          <a:xfrm>
            <a:off x="902466" y="2489758"/>
            <a:ext cx="1440000" cy="720000"/>
            <a:chOff x="419818" y="801876"/>
            <a:chExt cx="1440000" cy="720000"/>
          </a:xfrm>
        </p:grpSpPr>
        <p:sp>
          <p:nvSpPr>
            <p:cNvPr id="6" name="云形 5"/>
            <p:cNvSpPr/>
            <p:nvPr/>
          </p:nvSpPr>
          <p:spPr bwMode="auto">
            <a:xfrm rot="356459">
              <a:off x="419818" y="801876"/>
              <a:ext cx="1440000" cy="720000"/>
            </a:xfrm>
            <a:prstGeom prst="cloud">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64" y="896820"/>
              <a:ext cx="476250" cy="476250"/>
            </a:xfrm>
            <a:prstGeom prst="rect">
              <a:avLst/>
            </a:prstGeom>
            <a:ln>
              <a:noFill/>
            </a:ln>
            <a:effectLst>
              <a:softEdge rad="112500"/>
            </a:effectLst>
          </p:spPr>
        </p:pic>
        <p:sp>
          <p:nvSpPr>
            <p:cNvPr id="9" name="TextBox 8"/>
            <p:cNvSpPr txBox="1"/>
            <p:nvPr/>
          </p:nvSpPr>
          <p:spPr>
            <a:xfrm>
              <a:off x="970861" y="1022996"/>
              <a:ext cx="842145" cy="226591"/>
            </a:xfrm>
            <a:prstGeom prst="rect">
              <a:avLst/>
            </a:prstGeom>
            <a:noFill/>
          </p:spPr>
          <p:txBody>
            <a:bodyPr wrap="none" lIns="36000" tIns="36000" rIns="36000" bIns="36000" rtlCol="0" anchor="ctr" anchorCtr="0">
              <a:spAutoFit/>
            </a:bodyPr>
            <a:lstStyle/>
            <a:p>
              <a:r>
                <a:rPr lang="zh-CN" altLang="en-US" sz="1000" smtClean="0">
                  <a:solidFill>
                    <a:srgbClr val="4040A2"/>
                  </a:solidFill>
                  <a:latin typeface="华文琥珀" panose="02010800040101010101" pitchFamily="2" charset="-122"/>
                  <a:ea typeface="华文琥珀" panose="02010800040101010101" pitchFamily="2" charset="-122"/>
                </a:rPr>
                <a:t>在线课程中心</a:t>
              </a:r>
              <a:endParaRPr lang="zh-CN" altLang="en-US" sz="1000">
                <a:solidFill>
                  <a:srgbClr val="4040A2"/>
                </a:solidFill>
                <a:latin typeface="华文琥珀" panose="02010800040101010101" pitchFamily="2" charset="-122"/>
                <a:ea typeface="华文琥珀" panose="02010800040101010101" pitchFamily="2" charset="-122"/>
              </a:endParaRPr>
            </a:p>
          </p:txBody>
        </p:sp>
      </p:grpSp>
      <p:pic>
        <p:nvPicPr>
          <p:cNvPr id="1029" name="Picture 5" descr="C:\Program Files (x86)\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028" y="2822827"/>
            <a:ext cx="448971" cy="45834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3875840" y="2511721"/>
            <a:ext cx="1440000" cy="720000"/>
            <a:chOff x="1134554" y="3656698"/>
            <a:chExt cx="1440000" cy="720000"/>
          </a:xfrm>
        </p:grpSpPr>
        <p:sp>
          <p:nvSpPr>
            <p:cNvPr id="24" name="云形 23"/>
            <p:cNvSpPr/>
            <p:nvPr/>
          </p:nvSpPr>
          <p:spPr bwMode="auto">
            <a:xfrm rot="356459">
              <a:off x="1134554" y="3656698"/>
              <a:ext cx="1440000" cy="720000"/>
            </a:xfrm>
            <a:prstGeom prst="cloud">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692349" y="3895027"/>
              <a:ext cx="842145" cy="226591"/>
            </a:xfrm>
            <a:prstGeom prst="rect">
              <a:avLst/>
            </a:prstGeom>
            <a:noFill/>
          </p:spPr>
          <p:txBody>
            <a:bodyPr wrap="none" lIns="36000" tIns="36000" rIns="36000" bIns="36000" rtlCol="0" anchor="ctr" anchorCtr="0">
              <a:spAutoFit/>
            </a:bodyPr>
            <a:lstStyle/>
            <a:p>
              <a:r>
                <a:rPr lang="zh-CN" altLang="en-US" sz="1000" smtClean="0">
                  <a:solidFill>
                    <a:srgbClr val="4040A2"/>
                  </a:solidFill>
                  <a:latin typeface="华文琥珀" panose="02010800040101010101" pitchFamily="2" charset="-122"/>
                  <a:ea typeface="华文琥珀" panose="02010800040101010101" pitchFamily="2" charset="-122"/>
                </a:rPr>
                <a:t>在线课程中心</a:t>
              </a:r>
              <a:endParaRPr lang="zh-CN" altLang="en-US" sz="1000">
                <a:solidFill>
                  <a:srgbClr val="4040A2"/>
                </a:solidFill>
                <a:latin typeface="华文琥珀" panose="02010800040101010101" pitchFamily="2" charset="-122"/>
                <a:ea typeface="华文琥珀" panose="02010800040101010101" pitchFamily="2" charset="-122"/>
              </a:endParaRPr>
            </a:p>
          </p:txBody>
        </p:sp>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2265" y="3767501"/>
              <a:ext cx="476250" cy="476250"/>
            </a:xfrm>
            <a:prstGeom prst="rect">
              <a:avLst/>
            </a:prstGeom>
            <a:ln>
              <a:noFill/>
            </a:ln>
            <a:effectLst>
              <a:softEdge rad="112500"/>
            </a:effectLst>
          </p:spPr>
        </p:pic>
      </p:grpSp>
      <p:grpSp>
        <p:nvGrpSpPr>
          <p:cNvPr id="27" name="组合 26"/>
          <p:cNvGrpSpPr/>
          <p:nvPr/>
        </p:nvGrpSpPr>
        <p:grpSpPr>
          <a:xfrm>
            <a:off x="6934317" y="2466062"/>
            <a:ext cx="1440000" cy="720000"/>
            <a:chOff x="4010653" y="3653768"/>
            <a:chExt cx="1440000" cy="720000"/>
          </a:xfrm>
        </p:grpSpPr>
        <p:sp>
          <p:nvSpPr>
            <p:cNvPr id="29" name="云形 28"/>
            <p:cNvSpPr/>
            <p:nvPr/>
          </p:nvSpPr>
          <p:spPr bwMode="auto">
            <a:xfrm rot="356459">
              <a:off x="4010653" y="3653768"/>
              <a:ext cx="1440000" cy="720000"/>
            </a:xfrm>
            <a:prstGeom prst="cloud">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0" name="TextBox 29"/>
            <p:cNvSpPr txBox="1"/>
            <p:nvPr/>
          </p:nvSpPr>
          <p:spPr>
            <a:xfrm>
              <a:off x="4569749" y="3878510"/>
              <a:ext cx="842145" cy="226591"/>
            </a:xfrm>
            <a:prstGeom prst="rect">
              <a:avLst/>
            </a:prstGeom>
            <a:noFill/>
          </p:spPr>
          <p:txBody>
            <a:bodyPr wrap="none" lIns="36000" tIns="36000" rIns="36000" bIns="36000" rtlCol="0" anchor="ctr" anchorCtr="0">
              <a:spAutoFit/>
            </a:bodyPr>
            <a:lstStyle/>
            <a:p>
              <a:r>
                <a:rPr lang="zh-CN" altLang="en-US" sz="1000" smtClean="0">
                  <a:solidFill>
                    <a:srgbClr val="4040A2"/>
                  </a:solidFill>
                  <a:latin typeface="华文琥珀" panose="02010800040101010101" pitchFamily="2" charset="-122"/>
                  <a:ea typeface="华文琥珀" panose="02010800040101010101" pitchFamily="2" charset="-122"/>
                </a:rPr>
                <a:t>在线课程中心</a:t>
              </a:r>
              <a:endParaRPr lang="zh-CN" altLang="en-US" sz="1000">
                <a:solidFill>
                  <a:srgbClr val="4040A2"/>
                </a:solidFill>
                <a:latin typeface="华文琥珀" panose="02010800040101010101" pitchFamily="2" charset="-122"/>
                <a:ea typeface="华文琥珀" panose="02010800040101010101" pitchFamily="2" charset="-122"/>
              </a:endParaRPr>
            </a:p>
          </p:txBody>
        </p:sp>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7656" y="3772976"/>
              <a:ext cx="476250" cy="476250"/>
            </a:xfrm>
            <a:prstGeom prst="rect">
              <a:avLst/>
            </a:prstGeom>
            <a:ln>
              <a:noFill/>
            </a:ln>
            <a:effectLst>
              <a:softEdge rad="112500"/>
            </a:effectLst>
          </p:spPr>
        </p:pic>
      </p:grpSp>
      <p:grpSp>
        <p:nvGrpSpPr>
          <p:cNvPr id="53" name="组合 52"/>
          <p:cNvGrpSpPr/>
          <p:nvPr/>
        </p:nvGrpSpPr>
        <p:grpSpPr>
          <a:xfrm>
            <a:off x="3950180" y="3588836"/>
            <a:ext cx="1234667" cy="1081429"/>
            <a:chOff x="3950180" y="3588836"/>
            <a:chExt cx="1234667" cy="1081429"/>
          </a:xfrm>
        </p:grpSpPr>
        <p:pic>
          <p:nvPicPr>
            <p:cNvPr id="34" name="Picture 3" descr="C:\Program Files (x86)\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2498" y="3654868"/>
              <a:ext cx="731886" cy="626181"/>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35"/>
            <p:cNvSpPr/>
            <p:nvPr/>
          </p:nvSpPr>
          <p:spPr bwMode="auto">
            <a:xfrm>
              <a:off x="3950180" y="3588836"/>
              <a:ext cx="1234667" cy="695336"/>
            </a:xfrm>
            <a:prstGeom prst="rect">
              <a:avLst/>
            </a:prstGeom>
            <a:noFill/>
            <a:ln w="38100" cap="flat" cmpd="sng" algn="ctr">
              <a:solidFill>
                <a:schemeClr val="accent5">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4085479" y="4331711"/>
              <a:ext cx="971741" cy="338554"/>
            </a:xfrm>
            <a:prstGeom prst="rect">
              <a:avLst/>
            </a:prstGeom>
            <a:noFill/>
          </p:spPr>
          <p:txBody>
            <a:bodyPr wrap="none" rtlCol="0">
              <a:spAutoFit/>
            </a:bodyPr>
            <a:lstStyle/>
            <a:p>
              <a:r>
                <a:rPr lang="en-US" altLang="zh-CN" sz="1600" b="1" smtClean="0">
                  <a:solidFill>
                    <a:schemeClr val="accent5">
                      <a:lumMod val="90000"/>
                    </a:schemeClr>
                  </a:solidFill>
                  <a:effectLst>
                    <a:outerShdw blurRad="38100" dist="38100" dir="2700000" algn="tl">
                      <a:srgbClr val="000000">
                        <a:alpha val="43137"/>
                      </a:srgbClr>
                    </a:outerShdw>
                  </a:effectLst>
                </a:rPr>
                <a:t>SPOC</a:t>
              </a:r>
              <a:r>
                <a:rPr lang="zh-CN" altLang="en-US" sz="1600" b="1" smtClean="0">
                  <a:solidFill>
                    <a:schemeClr val="accent5">
                      <a:lumMod val="90000"/>
                    </a:schemeClr>
                  </a:solidFill>
                  <a:effectLst>
                    <a:outerShdw blurRad="38100" dist="38100" dir="2700000" algn="tl">
                      <a:srgbClr val="000000">
                        <a:alpha val="43137"/>
                      </a:srgbClr>
                    </a:outerShdw>
                  </a:effectLst>
                </a:rPr>
                <a:t>班</a:t>
              </a:r>
              <a:endParaRPr lang="zh-CN" altLang="en-US" sz="1600" b="1">
                <a:solidFill>
                  <a:schemeClr val="accent5">
                    <a:lumMod val="90000"/>
                  </a:schemeClr>
                </a:solidFill>
                <a:effectLst>
                  <a:outerShdw blurRad="38100" dist="38100" dir="2700000" algn="tl">
                    <a:srgbClr val="000000">
                      <a:alpha val="43137"/>
                    </a:srgbClr>
                  </a:outerShdw>
                </a:effectLst>
              </a:endParaRPr>
            </a:p>
          </p:txBody>
        </p:sp>
      </p:grpSp>
      <p:grpSp>
        <p:nvGrpSpPr>
          <p:cNvPr id="54" name="组合 53"/>
          <p:cNvGrpSpPr/>
          <p:nvPr/>
        </p:nvGrpSpPr>
        <p:grpSpPr>
          <a:xfrm>
            <a:off x="7100891" y="3588836"/>
            <a:ext cx="1234667" cy="1081429"/>
            <a:chOff x="7100891" y="3588836"/>
            <a:chExt cx="1234667" cy="1081429"/>
          </a:xfrm>
        </p:grpSpPr>
        <p:pic>
          <p:nvPicPr>
            <p:cNvPr id="39" name="Picture 3" descr="C:\Program Files (x86)\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209" y="3654868"/>
              <a:ext cx="731886" cy="626181"/>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bwMode="auto">
            <a:xfrm>
              <a:off x="7100891" y="3588836"/>
              <a:ext cx="1234667" cy="695336"/>
            </a:xfrm>
            <a:prstGeom prst="rect">
              <a:avLst/>
            </a:prstGeom>
            <a:noFill/>
            <a:ln w="3810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1" name="TextBox 40"/>
            <p:cNvSpPr txBox="1"/>
            <p:nvPr/>
          </p:nvSpPr>
          <p:spPr>
            <a:xfrm>
              <a:off x="7236190" y="4331711"/>
              <a:ext cx="971741" cy="338554"/>
            </a:xfrm>
            <a:prstGeom prst="rect">
              <a:avLst/>
            </a:prstGeom>
            <a:noFill/>
          </p:spPr>
          <p:txBody>
            <a:bodyPr wrap="none" rtlCol="0">
              <a:spAutoFit/>
            </a:bodyPr>
            <a:lstStyle/>
            <a:p>
              <a:r>
                <a:rPr lang="en-US" altLang="zh-CN" sz="1600" b="1" smtClean="0">
                  <a:solidFill>
                    <a:schemeClr val="accent5">
                      <a:lumMod val="90000"/>
                    </a:schemeClr>
                  </a:solidFill>
                  <a:effectLst>
                    <a:outerShdw blurRad="38100" dist="38100" dir="2700000" algn="tl">
                      <a:srgbClr val="000000">
                        <a:alpha val="43137"/>
                      </a:srgbClr>
                    </a:outerShdw>
                  </a:effectLst>
                </a:rPr>
                <a:t>SPOC</a:t>
              </a:r>
              <a:r>
                <a:rPr lang="zh-CN" altLang="en-US" sz="1600" b="1" smtClean="0">
                  <a:solidFill>
                    <a:schemeClr val="accent5">
                      <a:lumMod val="90000"/>
                    </a:schemeClr>
                  </a:solidFill>
                  <a:effectLst>
                    <a:outerShdw blurRad="38100" dist="38100" dir="2700000" algn="tl">
                      <a:srgbClr val="000000">
                        <a:alpha val="43137"/>
                      </a:srgbClr>
                    </a:outerShdw>
                  </a:effectLst>
                </a:rPr>
                <a:t>班</a:t>
              </a:r>
              <a:endParaRPr lang="zh-CN" altLang="en-US" sz="1600" b="1">
                <a:solidFill>
                  <a:schemeClr val="accent5">
                    <a:lumMod val="90000"/>
                  </a:schemeClr>
                </a:solidFill>
                <a:effectLst>
                  <a:outerShdw blurRad="38100" dist="38100" dir="2700000" algn="tl">
                    <a:srgbClr val="000000">
                      <a:alpha val="43137"/>
                    </a:srgbClr>
                  </a:outerShdw>
                </a:effectLst>
              </a:endParaRPr>
            </a:p>
          </p:txBody>
        </p:sp>
      </p:grpSp>
      <p:sp>
        <p:nvSpPr>
          <p:cNvPr id="20" name="任意多边形 19"/>
          <p:cNvSpPr/>
          <p:nvPr/>
        </p:nvSpPr>
        <p:spPr bwMode="auto">
          <a:xfrm>
            <a:off x="1690777" y="3036496"/>
            <a:ext cx="2911510" cy="534840"/>
          </a:xfrm>
          <a:custGeom>
            <a:avLst/>
            <a:gdLst>
              <a:gd name="connsiteX0" fmla="*/ 0 w 2911510"/>
              <a:gd name="connsiteY0" fmla="*/ 534840 h 534840"/>
              <a:gd name="connsiteX1" fmla="*/ 2587925 w 2911510"/>
              <a:gd name="connsiteY1" fmla="*/ 2 h 534840"/>
              <a:gd name="connsiteX2" fmla="*/ 2872597 w 2911510"/>
              <a:gd name="connsiteY2" fmla="*/ 526213 h 534840"/>
              <a:gd name="connsiteX3" fmla="*/ 2872597 w 2911510"/>
              <a:gd name="connsiteY3" fmla="*/ 526213 h 534840"/>
            </a:gdLst>
            <a:ahLst/>
            <a:cxnLst>
              <a:cxn ang="0">
                <a:pos x="connsiteX0" y="connsiteY0"/>
              </a:cxn>
              <a:cxn ang="0">
                <a:pos x="connsiteX1" y="connsiteY1"/>
              </a:cxn>
              <a:cxn ang="0">
                <a:pos x="connsiteX2" y="connsiteY2"/>
              </a:cxn>
              <a:cxn ang="0">
                <a:pos x="connsiteX3" y="connsiteY3"/>
              </a:cxn>
            </a:cxnLst>
            <a:rect l="l" t="t" r="r" b="b"/>
            <a:pathLst>
              <a:path w="2911510" h="534840">
                <a:moveTo>
                  <a:pt x="0" y="534840"/>
                </a:moveTo>
                <a:cubicBezTo>
                  <a:pt x="1054579" y="268140"/>
                  <a:pt x="2109159" y="1440"/>
                  <a:pt x="2587925" y="2"/>
                </a:cubicBezTo>
                <a:cubicBezTo>
                  <a:pt x="3066691" y="-1436"/>
                  <a:pt x="2872597" y="526213"/>
                  <a:pt x="2872597" y="526213"/>
                </a:cubicBezTo>
                <a:lnTo>
                  <a:pt x="2872597" y="526213"/>
                </a:lnTo>
              </a:path>
            </a:pathLst>
          </a:custGeom>
          <a:noFill/>
          <a:ln w="38100" cap="flat" cmpd="sng" algn="ctr">
            <a:solidFill>
              <a:schemeClr val="accent5">
                <a:lumMod val="90000"/>
              </a:schemeClr>
            </a:solidFill>
            <a:prstDash val="solid"/>
            <a:round/>
            <a:headEnd type="diamond"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2" name="任意多边形 41"/>
          <p:cNvSpPr/>
          <p:nvPr/>
        </p:nvSpPr>
        <p:spPr bwMode="auto">
          <a:xfrm>
            <a:off x="1673525" y="2070331"/>
            <a:ext cx="6374920" cy="1492378"/>
          </a:xfrm>
          <a:custGeom>
            <a:avLst/>
            <a:gdLst>
              <a:gd name="connsiteX0" fmla="*/ 0 w 6374920"/>
              <a:gd name="connsiteY0" fmla="*/ 1492378 h 1492378"/>
              <a:gd name="connsiteX1" fmla="*/ 3200400 w 6374920"/>
              <a:gd name="connsiteY1" fmla="*/ 9 h 1492378"/>
              <a:gd name="connsiteX2" fmla="*/ 6374920 w 6374920"/>
              <a:gd name="connsiteY2" fmla="*/ 1466499 h 1492378"/>
              <a:gd name="connsiteX3" fmla="*/ 6374920 w 6374920"/>
              <a:gd name="connsiteY3" fmla="*/ 1466499 h 1492378"/>
            </a:gdLst>
            <a:ahLst/>
            <a:cxnLst>
              <a:cxn ang="0">
                <a:pos x="connsiteX0" y="connsiteY0"/>
              </a:cxn>
              <a:cxn ang="0">
                <a:pos x="connsiteX1" y="connsiteY1"/>
              </a:cxn>
              <a:cxn ang="0">
                <a:pos x="connsiteX2" y="connsiteY2"/>
              </a:cxn>
              <a:cxn ang="0">
                <a:pos x="connsiteX3" y="connsiteY3"/>
              </a:cxn>
            </a:cxnLst>
            <a:rect l="l" t="t" r="r" b="b"/>
            <a:pathLst>
              <a:path w="6374920" h="1492378">
                <a:moveTo>
                  <a:pt x="0" y="1492378"/>
                </a:moveTo>
                <a:cubicBezTo>
                  <a:pt x="1068956" y="748350"/>
                  <a:pt x="2137913" y="4322"/>
                  <a:pt x="3200400" y="9"/>
                </a:cubicBezTo>
                <a:cubicBezTo>
                  <a:pt x="4262887" y="-4304"/>
                  <a:pt x="6374920" y="1466499"/>
                  <a:pt x="6374920" y="1466499"/>
                </a:cubicBezTo>
                <a:lnTo>
                  <a:pt x="6374920" y="1466499"/>
                </a:lnTo>
              </a:path>
            </a:pathLst>
          </a:custGeom>
          <a:noFill/>
          <a:ln w="38100" cap="flat" cmpd="sng" algn="ctr">
            <a:solidFill>
              <a:schemeClr val="accent5">
                <a:lumMod val="9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pic>
        <p:nvPicPr>
          <p:cNvPr id="45" name="Picture 5" descr="C:\Program Files (x86)\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7530" y="2812068"/>
            <a:ext cx="448971" cy="458343"/>
          </a:xfrm>
          <a:prstGeom prst="rect">
            <a:avLst/>
          </a:prstGeom>
          <a:noFill/>
          <a:extLst>
            <a:ext uri="{909E8E84-426E-40DD-AFC4-6F175D3DCCD1}">
              <a14:hiddenFill xmlns:a14="http://schemas.microsoft.com/office/drawing/2010/main">
                <a:solidFill>
                  <a:srgbClr val="FFFFFF"/>
                </a:solidFill>
              </a14:hiddenFill>
            </a:ext>
          </a:extLst>
        </p:spPr>
      </p:pic>
      <p:sp>
        <p:nvSpPr>
          <p:cNvPr id="44" name="任意多边形 43"/>
          <p:cNvSpPr/>
          <p:nvPr/>
        </p:nvSpPr>
        <p:spPr bwMode="auto">
          <a:xfrm>
            <a:off x="4961234" y="2992006"/>
            <a:ext cx="516535" cy="579330"/>
          </a:xfrm>
          <a:custGeom>
            <a:avLst/>
            <a:gdLst>
              <a:gd name="connsiteX0" fmla="*/ 516535 w 516535"/>
              <a:gd name="connsiteY0" fmla="*/ 96251 h 579330"/>
              <a:gd name="connsiteX1" fmla="*/ 24830 w 516535"/>
              <a:gd name="connsiteY1" fmla="*/ 35866 h 579330"/>
              <a:gd name="connsiteX2" fmla="*/ 67962 w 516535"/>
              <a:gd name="connsiteY2" fmla="*/ 579330 h 579330"/>
              <a:gd name="connsiteX3" fmla="*/ 67962 w 516535"/>
              <a:gd name="connsiteY3" fmla="*/ 579330 h 579330"/>
            </a:gdLst>
            <a:ahLst/>
            <a:cxnLst>
              <a:cxn ang="0">
                <a:pos x="connsiteX0" y="connsiteY0"/>
              </a:cxn>
              <a:cxn ang="0">
                <a:pos x="connsiteX1" y="connsiteY1"/>
              </a:cxn>
              <a:cxn ang="0">
                <a:pos x="connsiteX2" y="connsiteY2"/>
              </a:cxn>
              <a:cxn ang="0">
                <a:pos x="connsiteX3" y="connsiteY3"/>
              </a:cxn>
            </a:cxnLst>
            <a:rect l="l" t="t" r="r" b="b"/>
            <a:pathLst>
              <a:path w="516535" h="579330">
                <a:moveTo>
                  <a:pt x="516535" y="96251"/>
                </a:moveTo>
                <a:cubicBezTo>
                  <a:pt x="308063" y="25802"/>
                  <a:pt x="99592" y="-44647"/>
                  <a:pt x="24830" y="35866"/>
                </a:cubicBezTo>
                <a:cubicBezTo>
                  <a:pt x="-49932" y="116379"/>
                  <a:pt x="67962" y="579330"/>
                  <a:pt x="67962" y="579330"/>
                </a:cubicBezTo>
                <a:lnTo>
                  <a:pt x="67962" y="579330"/>
                </a:lnTo>
              </a:path>
            </a:pathLst>
          </a:custGeom>
          <a:noFill/>
          <a:ln w="38100" cap="flat" cmpd="sng" algn="ctr">
            <a:solidFill>
              <a:srgbClr val="FFFF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7" name="任意多边形 46"/>
          <p:cNvSpPr/>
          <p:nvPr/>
        </p:nvSpPr>
        <p:spPr bwMode="auto">
          <a:xfrm>
            <a:off x="8048445" y="2986239"/>
            <a:ext cx="516535" cy="579330"/>
          </a:xfrm>
          <a:custGeom>
            <a:avLst/>
            <a:gdLst>
              <a:gd name="connsiteX0" fmla="*/ 516535 w 516535"/>
              <a:gd name="connsiteY0" fmla="*/ 96251 h 579330"/>
              <a:gd name="connsiteX1" fmla="*/ 24830 w 516535"/>
              <a:gd name="connsiteY1" fmla="*/ 35866 h 579330"/>
              <a:gd name="connsiteX2" fmla="*/ 67962 w 516535"/>
              <a:gd name="connsiteY2" fmla="*/ 579330 h 579330"/>
              <a:gd name="connsiteX3" fmla="*/ 67962 w 516535"/>
              <a:gd name="connsiteY3" fmla="*/ 579330 h 579330"/>
            </a:gdLst>
            <a:ahLst/>
            <a:cxnLst>
              <a:cxn ang="0">
                <a:pos x="connsiteX0" y="connsiteY0"/>
              </a:cxn>
              <a:cxn ang="0">
                <a:pos x="connsiteX1" y="connsiteY1"/>
              </a:cxn>
              <a:cxn ang="0">
                <a:pos x="connsiteX2" y="connsiteY2"/>
              </a:cxn>
              <a:cxn ang="0">
                <a:pos x="connsiteX3" y="connsiteY3"/>
              </a:cxn>
            </a:cxnLst>
            <a:rect l="l" t="t" r="r" b="b"/>
            <a:pathLst>
              <a:path w="516535" h="579330">
                <a:moveTo>
                  <a:pt x="516535" y="96251"/>
                </a:moveTo>
                <a:cubicBezTo>
                  <a:pt x="308063" y="25802"/>
                  <a:pt x="99592" y="-44647"/>
                  <a:pt x="24830" y="35866"/>
                </a:cubicBezTo>
                <a:cubicBezTo>
                  <a:pt x="-49932" y="116379"/>
                  <a:pt x="67962" y="579330"/>
                  <a:pt x="67962" y="579330"/>
                </a:cubicBezTo>
                <a:lnTo>
                  <a:pt x="67962" y="579330"/>
                </a:lnTo>
              </a:path>
            </a:pathLst>
          </a:custGeom>
          <a:noFill/>
          <a:ln w="38100" cap="flat" cmpd="sng" algn="ctr">
            <a:solidFill>
              <a:srgbClr val="FFFF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grpSp>
        <p:nvGrpSpPr>
          <p:cNvPr id="51" name="组合 50"/>
          <p:cNvGrpSpPr/>
          <p:nvPr/>
        </p:nvGrpSpPr>
        <p:grpSpPr>
          <a:xfrm>
            <a:off x="1069960" y="3098774"/>
            <a:ext cx="1234667" cy="1571492"/>
            <a:chOff x="1069960" y="3098774"/>
            <a:chExt cx="1234667" cy="1571492"/>
          </a:xfrm>
        </p:grpSpPr>
        <p:pic>
          <p:nvPicPr>
            <p:cNvPr id="21" name="Picture 3" descr="C:\Program Files (x86)\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2278" y="3654869"/>
              <a:ext cx="731886" cy="62618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bwMode="auto">
            <a:xfrm>
              <a:off x="1069960" y="3588837"/>
              <a:ext cx="1234667" cy="695336"/>
            </a:xfrm>
            <a:prstGeom prst="rect">
              <a:avLst/>
            </a:prstGeom>
            <a:noFill/>
            <a:ln w="38100" cap="flat" cmpd="sng" algn="ctr">
              <a:solidFill>
                <a:srgbClr val="FFFF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1101747" y="4331712"/>
              <a:ext cx="1178528" cy="338554"/>
            </a:xfrm>
            <a:prstGeom prst="rect">
              <a:avLst/>
            </a:prstGeom>
            <a:noFill/>
          </p:spPr>
          <p:txBody>
            <a:bodyPr wrap="none" rtlCol="0">
              <a:spAutoFit/>
            </a:bodyPr>
            <a:lstStyle/>
            <a:p>
              <a:r>
                <a:rPr lang="en-US" altLang="zh-CN" sz="1600" b="1" smtClean="0">
                  <a:solidFill>
                    <a:srgbClr val="FFFF00"/>
                  </a:solidFill>
                  <a:effectLst>
                    <a:outerShdw blurRad="38100" dist="38100" dir="2700000" algn="tl">
                      <a:srgbClr val="000000">
                        <a:alpha val="43137"/>
                      </a:srgbClr>
                    </a:outerShdw>
                  </a:effectLst>
                </a:rPr>
                <a:t>SPOC</a:t>
              </a:r>
              <a:r>
                <a:rPr lang="zh-CN" altLang="en-US" sz="1600" b="1" smtClean="0">
                  <a:solidFill>
                    <a:srgbClr val="FFFF00"/>
                  </a:solidFill>
                  <a:effectLst>
                    <a:outerShdw blurRad="38100" dist="38100" dir="2700000" algn="tl">
                      <a:srgbClr val="000000">
                        <a:alpha val="43137"/>
                      </a:srgbClr>
                    </a:outerShdw>
                  </a:effectLst>
                </a:rPr>
                <a:t>课程</a:t>
              </a:r>
              <a:endParaRPr lang="zh-CN" altLang="en-US" sz="1600" b="1">
                <a:solidFill>
                  <a:srgbClr val="FFFF00"/>
                </a:solidFill>
                <a:effectLst>
                  <a:outerShdw blurRad="38100" dist="38100" dir="2700000" algn="tl">
                    <a:srgbClr val="000000">
                      <a:alpha val="43137"/>
                    </a:srgbClr>
                  </a:outerShdw>
                </a:effectLst>
              </a:endParaRPr>
            </a:p>
          </p:txBody>
        </p:sp>
        <p:cxnSp>
          <p:nvCxnSpPr>
            <p:cNvPr id="48" name="直接箭头连接符 47"/>
            <p:cNvCxnSpPr/>
            <p:nvPr/>
          </p:nvCxnSpPr>
          <p:spPr bwMode="auto">
            <a:xfrm>
              <a:off x="1209437" y="3098774"/>
              <a:ext cx="0" cy="463935"/>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52" name="组合 51"/>
          <p:cNvGrpSpPr/>
          <p:nvPr/>
        </p:nvGrpSpPr>
        <p:grpSpPr>
          <a:xfrm>
            <a:off x="319173" y="869853"/>
            <a:ext cx="3305257" cy="3244748"/>
            <a:chOff x="319173" y="869853"/>
            <a:chExt cx="3305257" cy="3244748"/>
          </a:xfrm>
        </p:grpSpPr>
        <p:sp>
          <p:nvSpPr>
            <p:cNvPr id="49" name="左弧形箭头 48"/>
            <p:cNvSpPr/>
            <p:nvPr/>
          </p:nvSpPr>
          <p:spPr bwMode="auto">
            <a:xfrm>
              <a:off x="319173" y="1100092"/>
              <a:ext cx="713792" cy="3014509"/>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0" name="TextBox 49"/>
            <p:cNvSpPr txBox="1"/>
            <p:nvPr/>
          </p:nvSpPr>
          <p:spPr>
            <a:xfrm>
              <a:off x="1006528" y="869853"/>
              <a:ext cx="2617902" cy="646331"/>
            </a:xfrm>
            <a:prstGeom prst="rect">
              <a:avLst/>
            </a:prstGeom>
            <a:noFill/>
          </p:spPr>
          <p:txBody>
            <a:bodyPr wrap="square" rtlCol="0">
              <a:spAutoFit/>
            </a:bodyPr>
            <a:lstStyle/>
            <a:p>
              <a:r>
                <a:rPr lang="zh-CN" altLang="en-US" smtClean="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学校允许本校专属课程用于跨校选课</a:t>
              </a:r>
              <a:endParaRPr lang="zh-CN" altLang="en-US">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p:txBody>
        </p:sp>
      </p:grpSp>
    </p:spTree>
    <p:extLst>
      <p:ext uri="{BB962C8B-B14F-4D97-AF65-F5344CB8AC3E}">
        <p14:creationId xmlns:p14="http://schemas.microsoft.com/office/powerpoint/2010/main" val="1830475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1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up)">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1000"/>
                                        <p:tgtEl>
                                          <p:spTgt spid="4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1000"/>
                                        <p:tgtEl>
                                          <p:spTgt spid="20"/>
                                        </p:tgtEl>
                                      </p:cBhvr>
                                    </p:animEffect>
                                  </p:childTnLst>
                                </p:cTn>
                              </p:par>
                              <p:par>
                                <p:cTn id="21" presetID="22" presetClass="entr" presetSubtype="8"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1000"/>
                                        <p:tgtEl>
                                          <p:spTgt spid="53"/>
                                        </p:tgtEl>
                                      </p:cBhvr>
                                    </p:animEffect>
                                  </p:childTnLst>
                                </p:cTn>
                              </p:par>
                              <p:par>
                                <p:cTn id="24" presetID="22" presetClass="entr" presetSubtype="8"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10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wipe(up)">
                                      <p:cBhvr>
                                        <p:cTn id="31" dur="500"/>
                                        <p:tgtEl>
                                          <p:spTgt spid="1029"/>
                                        </p:tgtEl>
                                      </p:cBhvr>
                                    </p:animEffect>
                                  </p:childTnLst>
                                </p:cTn>
                              </p:par>
                              <p:par>
                                <p:cTn id="32" presetID="22" presetClass="entr" presetSubtype="1"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up)">
                                      <p:cBhvr>
                                        <p:cTn id="34" dur="500"/>
                                        <p:tgtEl>
                                          <p:spTgt spid="4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up)">
                                      <p:cBhvr>
                                        <p:cTn id="37" dur="500"/>
                                        <p:tgtEl>
                                          <p:spTgt spid="4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animBg="1"/>
      <p:bldP spid="44"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3664" y="1846077"/>
            <a:ext cx="5724644" cy="830997"/>
          </a:xfrm>
          <a:prstGeom prst="rect">
            <a:avLst/>
          </a:prstGeom>
          <a:noFill/>
        </p:spPr>
        <p:txBody>
          <a:bodyPr wrap="none" rtlCol="0">
            <a:spAutoFit/>
          </a:bodyPr>
          <a:lstStyle/>
          <a:p>
            <a:r>
              <a:rPr lang="zh-CN" altLang="zh-CN" sz="4800" b="1">
                <a:solidFill>
                  <a:srgbClr val="FFFF9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应用</a:t>
            </a:r>
            <a:r>
              <a:rPr lang="zh-CN" altLang="zh-CN" sz="4800" b="1" smtClean="0">
                <a:solidFill>
                  <a:srgbClr val="FFFF9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驱动</a:t>
            </a:r>
            <a:r>
              <a:rPr lang="zh-CN" altLang="en-US" sz="4800" b="1" smtClean="0">
                <a:solidFill>
                  <a:srgbClr val="FFFF9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　</a:t>
            </a:r>
            <a:r>
              <a:rPr lang="zh-CN" altLang="zh-CN" sz="4800" b="1" smtClean="0">
                <a:solidFill>
                  <a:srgbClr val="FFFF9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建</a:t>
            </a:r>
            <a:r>
              <a:rPr lang="zh-CN" altLang="zh-CN" sz="4800" b="1">
                <a:solidFill>
                  <a:srgbClr val="FFFF9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以致用</a:t>
            </a:r>
            <a:endParaRPr lang="zh-CN" altLang="en-US" sz="4800" b="1">
              <a:solidFill>
                <a:srgbClr val="FFFF9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500041793"/>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在</a:t>
            </a:r>
            <a:endParaRPr lang="zh-CN" altLang="en-US"/>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7557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411334"/>
            <a:ext cx="4130675" cy="449262"/>
          </a:xfrm>
        </p:spPr>
        <p:txBody>
          <a:bodyPr/>
          <a:lstStyle/>
          <a:p>
            <a:pPr algn="l">
              <a:defRPr/>
            </a:pPr>
            <a:r>
              <a:rPr lang="zh-CN" altLang="en-US" sz="2800" dirty="0">
                <a:solidFill>
                  <a:srgbClr val="FFFF99"/>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爱课程</a:t>
            </a:r>
            <a:r>
              <a:rPr lang="zh-CN" altLang="en-US" sz="2800" dirty="0" smtClean="0">
                <a:solidFill>
                  <a:srgbClr val="FFFF99"/>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网</a:t>
            </a:r>
            <a:r>
              <a:rPr lang="en-US" altLang="zh-CN" sz="2800" dirty="0" smtClean="0">
                <a:solidFill>
                  <a:srgbClr val="FFFF99"/>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 </a:t>
            </a:r>
            <a:r>
              <a:rPr lang="en-US" altLang="zh-CN" sz="2800" smtClean="0">
                <a:solidFill>
                  <a:srgbClr val="FFFF99"/>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www.icourses.cn</a:t>
            </a:r>
            <a:r>
              <a:rPr lang="en-US" altLang="zh-CN" sz="2800" dirty="0" smtClean="0">
                <a:solidFill>
                  <a:srgbClr val="FFFF99"/>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 )</a:t>
            </a:r>
            <a:endParaRPr lang="zh-CN" altLang="en-US" sz="2800" dirty="0">
              <a:solidFill>
                <a:srgbClr val="FFFF99"/>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075" name="内容占位符 2"/>
          <p:cNvSpPr>
            <a:spLocks noGrp="1"/>
          </p:cNvSpPr>
          <p:nvPr>
            <p:ph idx="1"/>
          </p:nvPr>
        </p:nvSpPr>
        <p:spPr>
          <a:xfrm>
            <a:off x="606425" y="903824"/>
            <a:ext cx="7924800" cy="4068225"/>
          </a:xfrm>
        </p:spPr>
        <p:txBody>
          <a:bodyPr/>
          <a:lstStyle/>
          <a:p>
            <a:pPr>
              <a:lnSpc>
                <a:spcPct val="150000"/>
              </a:lnSpc>
            </a:pPr>
            <a:r>
              <a:rPr lang="zh-CN" altLang="en-US" dirty="0" smtClean="0"/>
              <a:t>国家开放精品课程共享系统</a:t>
            </a:r>
            <a:endParaRPr lang="en-US" altLang="zh-CN" dirty="0" smtClean="0"/>
          </a:p>
          <a:p>
            <a:pPr lvl="1"/>
            <a:r>
              <a:rPr lang="zh-CN" altLang="en-US" dirty="0" smtClean="0"/>
              <a:t>中国大学视频公开课</a:t>
            </a:r>
            <a:r>
              <a:rPr lang="zh-CN" altLang="en-US" sz="2000" dirty="0" smtClean="0"/>
              <a:t>（</a:t>
            </a:r>
            <a:r>
              <a:rPr lang="en-US" altLang="zh-CN" sz="2000" dirty="0" smtClean="0"/>
              <a:t>2011</a:t>
            </a:r>
            <a:r>
              <a:rPr lang="zh-CN" altLang="en-US" sz="2000" dirty="0" smtClean="0"/>
              <a:t>年）</a:t>
            </a:r>
            <a:endParaRPr lang="en-US" altLang="zh-CN" sz="2000" dirty="0" smtClean="0"/>
          </a:p>
          <a:p>
            <a:pPr lvl="1"/>
            <a:r>
              <a:rPr lang="zh-CN" altLang="en-US" dirty="0" smtClean="0"/>
              <a:t>中国大学资源共享课</a:t>
            </a:r>
            <a:r>
              <a:rPr lang="zh-CN" altLang="en-US" sz="2000" dirty="0" smtClean="0"/>
              <a:t>（</a:t>
            </a:r>
            <a:r>
              <a:rPr lang="en-US" altLang="zh-CN" sz="2000" dirty="0" smtClean="0"/>
              <a:t>2012</a:t>
            </a:r>
            <a:r>
              <a:rPr lang="zh-CN" altLang="en-US" sz="2000" dirty="0" smtClean="0"/>
              <a:t>年）</a:t>
            </a:r>
            <a:endParaRPr lang="en-US" altLang="zh-CN" sz="2000" dirty="0" smtClean="0"/>
          </a:p>
          <a:p>
            <a:pPr lvl="1"/>
            <a:r>
              <a:rPr lang="zh-CN" altLang="en-US" b="1" dirty="0" smtClean="0">
                <a:solidFill>
                  <a:srgbClr val="FFFF99"/>
                </a:solidFill>
                <a:effectLst>
                  <a:outerShdw blurRad="38100" dist="38100" dir="2700000" algn="tl">
                    <a:srgbClr val="000000">
                      <a:alpha val="43137"/>
                    </a:srgbClr>
                  </a:outerShdw>
                </a:effectLst>
              </a:rPr>
              <a:t>中国大学</a:t>
            </a:r>
            <a:r>
              <a:rPr lang="en-US" altLang="zh-CN" b="1" dirty="0" smtClean="0">
                <a:solidFill>
                  <a:srgbClr val="FFFF99"/>
                </a:solidFill>
                <a:effectLst>
                  <a:outerShdw blurRad="38100" dist="38100" dir="2700000" algn="tl">
                    <a:srgbClr val="000000">
                      <a:alpha val="43137"/>
                    </a:srgbClr>
                  </a:outerShdw>
                </a:effectLst>
              </a:rPr>
              <a:t>MOOC</a:t>
            </a:r>
            <a:r>
              <a:rPr lang="zh-CN" altLang="en-US" sz="2000" dirty="0" smtClean="0"/>
              <a:t>（</a:t>
            </a:r>
            <a:r>
              <a:rPr lang="en-US" altLang="zh-CN" sz="2000" dirty="0" smtClean="0"/>
              <a:t>2014</a:t>
            </a:r>
            <a:r>
              <a:rPr lang="zh-CN" altLang="en-US" sz="2000" dirty="0" smtClean="0"/>
              <a:t>年</a:t>
            </a:r>
            <a:r>
              <a:rPr lang="en-US" altLang="zh-CN" sz="2000" dirty="0" smtClean="0"/>
              <a:t>5</a:t>
            </a:r>
            <a:r>
              <a:rPr lang="zh-CN" altLang="en-US" sz="2000" dirty="0" smtClean="0"/>
              <a:t>月</a:t>
            </a:r>
            <a:r>
              <a:rPr lang="en-US" altLang="zh-CN" sz="2000" dirty="0" smtClean="0"/>
              <a:t>8</a:t>
            </a:r>
            <a:r>
              <a:rPr lang="zh-CN" altLang="en-US" sz="2000" dirty="0" smtClean="0"/>
              <a:t>日）</a:t>
            </a:r>
            <a:r>
              <a:rPr lang="en-US" altLang="zh-CN" sz="2000" dirty="0" smtClean="0"/>
              <a:t/>
            </a:r>
            <a:br>
              <a:rPr lang="en-US" altLang="zh-CN" sz="2000" dirty="0" smtClean="0"/>
            </a:br>
            <a:endParaRPr lang="en-US" altLang="zh-CN" sz="2000" dirty="0" smtClean="0"/>
          </a:p>
          <a:p>
            <a:r>
              <a:rPr lang="zh-CN" altLang="en-US" dirty="0" smtClean="0"/>
              <a:t>全国高等学校教学研究中心</a:t>
            </a:r>
            <a:endParaRPr lang="en-US" altLang="zh-CN" dirty="0" smtClean="0"/>
          </a:p>
          <a:p>
            <a:pPr lvl="1"/>
            <a:r>
              <a:rPr lang="zh-CN" altLang="en-US" dirty="0" smtClean="0"/>
              <a:t>国家精品开放课程项目工作组</a:t>
            </a:r>
            <a:endParaRPr lang="en-US" altLang="zh-CN" dirty="0" smtClean="0"/>
          </a:p>
          <a:p>
            <a:pPr lvl="1"/>
            <a:r>
              <a:rPr lang="zh-CN" altLang="en-US" dirty="0"/>
              <a:t>爱课程中心</a:t>
            </a:r>
            <a:endParaRPr lang="zh-CN" altLang="en-US" dirty="0" smtClean="0"/>
          </a:p>
        </p:txBody>
      </p:sp>
      <p:pic>
        <p:nvPicPr>
          <p:cNvPr id="3076"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4825" y="357333"/>
            <a:ext cx="1554480" cy="71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6441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FFFF99"/>
                </a:solidFill>
                <a:effectLst>
                  <a:outerShdw blurRad="38100" dist="38100" dir="2700000" algn="tl">
                    <a:srgbClr val="000000">
                      <a:alpha val="43137"/>
                    </a:srgbClr>
                  </a:outerShdw>
                </a:effectLst>
              </a:rPr>
              <a:t>中国大学</a:t>
            </a:r>
            <a:r>
              <a:rPr lang="en-US" altLang="zh-CN" b="1" dirty="0" smtClean="0">
                <a:solidFill>
                  <a:srgbClr val="FFFF99"/>
                </a:solidFill>
                <a:effectLst>
                  <a:outerShdw blurRad="38100" dist="38100" dir="2700000" algn="tl">
                    <a:srgbClr val="000000">
                      <a:alpha val="43137"/>
                    </a:srgbClr>
                  </a:outerShdw>
                </a:effectLst>
              </a:rPr>
              <a:t>MOOC</a:t>
            </a:r>
            <a:endParaRPr lang="zh-CN" altLang="en-US" b="1" dirty="0">
              <a:solidFill>
                <a:srgbClr val="FFFF99"/>
              </a:solidFill>
              <a:effectLst>
                <a:outerShdw blurRad="38100" dist="38100" dir="2700000" algn="tl">
                  <a:srgbClr val="000000">
                    <a:alpha val="43137"/>
                  </a:srgbClr>
                </a:outerShdw>
              </a:effectLst>
            </a:endParaRPr>
          </a:p>
        </p:txBody>
      </p:sp>
      <p:sp>
        <p:nvSpPr>
          <p:cNvPr id="3" name="内容占位符 2"/>
          <p:cNvSpPr>
            <a:spLocks noGrp="1"/>
          </p:cNvSpPr>
          <p:nvPr>
            <p:ph idx="1"/>
          </p:nvPr>
        </p:nvSpPr>
        <p:spPr/>
        <p:txBody>
          <a:bodyPr/>
          <a:lstStyle/>
          <a:p>
            <a:pPr>
              <a:lnSpc>
                <a:spcPct val="150000"/>
              </a:lnSpc>
            </a:pPr>
            <a:r>
              <a:rPr lang="en-US" altLang="zh-CN" dirty="0" smtClean="0"/>
              <a:t>237</a:t>
            </a:r>
            <a:r>
              <a:rPr lang="zh-CN" altLang="en-US" dirty="0" smtClean="0"/>
              <a:t>万学生</a:t>
            </a:r>
            <a:r>
              <a:rPr lang="en-US" altLang="zh-CN" dirty="0" smtClean="0"/>
              <a:t>/445</a:t>
            </a:r>
            <a:r>
              <a:rPr lang="zh-CN" altLang="en-US" dirty="0" smtClean="0"/>
              <a:t>万人次选课</a:t>
            </a:r>
            <a:endParaRPr lang="en-US" altLang="zh-CN" dirty="0" smtClean="0"/>
          </a:p>
          <a:p>
            <a:pPr>
              <a:lnSpc>
                <a:spcPct val="150000"/>
              </a:lnSpc>
            </a:pPr>
            <a:r>
              <a:rPr lang="en-US" altLang="zh-CN" dirty="0" smtClean="0"/>
              <a:t>53</a:t>
            </a:r>
            <a:r>
              <a:rPr lang="zh-CN" altLang="en-US" dirty="0" smtClean="0"/>
              <a:t>所高校开设课程</a:t>
            </a:r>
            <a:endParaRPr lang="en-US" altLang="zh-CN" dirty="0" smtClean="0"/>
          </a:p>
          <a:p>
            <a:pPr>
              <a:lnSpc>
                <a:spcPct val="150000"/>
              </a:lnSpc>
            </a:pPr>
            <a:r>
              <a:rPr lang="en-US" altLang="zh-CN" dirty="0" smtClean="0"/>
              <a:t>139</a:t>
            </a:r>
            <a:r>
              <a:rPr lang="zh-CN" altLang="en-US" dirty="0" smtClean="0"/>
              <a:t>所高校在平台上开展</a:t>
            </a:r>
            <a:r>
              <a:rPr lang="en-US" altLang="zh-CN" b="1" dirty="0" smtClean="0">
                <a:solidFill>
                  <a:srgbClr val="FFFF99"/>
                </a:solidFill>
              </a:rPr>
              <a:t>SPOC</a:t>
            </a:r>
            <a:r>
              <a:rPr lang="zh-CN" altLang="en-US" dirty="0" smtClean="0"/>
              <a:t>教学</a:t>
            </a:r>
            <a:endParaRPr lang="en-US" altLang="zh-CN" dirty="0" smtClean="0"/>
          </a:p>
          <a:p>
            <a:pPr>
              <a:lnSpc>
                <a:spcPct val="150000"/>
              </a:lnSpc>
            </a:pPr>
            <a:r>
              <a:rPr lang="zh-CN" altLang="en-US" dirty="0" smtClean="0"/>
              <a:t>国内 </a:t>
            </a:r>
            <a:r>
              <a:rPr lang="en-US" altLang="zh-CN" dirty="0" smtClean="0"/>
              <a:t>MOOC 215</a:t>
            </a:r>
            <a:r>
              <a:rPr lang="zh-CN" altLang="en-US" dirty="0" smtClean="0"/>
              <a:t>门（不含</a:t>
            </a:r>
            <a:r>
              <a:rPr lang="en-US" altLang="zh-CN" dirty="0" err="1" smtClean="0"/>
              <a:t>spoc</a:t>
            </a:r>
            <a:r>
              <a:rPr lang="zh-CN" altLang="en-US" dirty="0" smtClean="0"/>
              <a:t>）</a:t>
            </a:r>
            <a:endParaRPr lang="en-US" altLang="zh-CN" dirty="0" smtClean="0"/>
          </a:p>
          <a:p>
            <a:pPr>
              <a:lnSpc>
                <a:spcPct val="150000"/>
              </a:lnSpc>
            </a:pPr>
            <a:r>
              <a:rPr lang="zh-CN" altLang="en-US" dirty="0" smtClean="0"/>
              <a:t>课程总学期数</a:t>
            </a:r>
            <a:r>
              <a:rPr lang="en-US" altLang="zh-CN" dirty="0" smtClean="0"/>
              <a:t>397</a:t>
            </a:r>
            <a:r>
              <a:rPr lang="zh-CN" altLang="en-US" dirty="0" smtClean="0"/>
              <a:t>门次</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4825" y="357333"/>
            <a:ext cx="1554480" cy="71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399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33425"/>
            <a:ext cx="2646878" cy="830997"/>
          </a:xfrm>
          <a:prstGeom prst="rect">
            <a:avLst/>
          </a:prstGeom>
          <a:noFill/>
        </p:spPr>
        <p:txBody>
          <a:bodyPr wrap="none" rtlCol="0">
            <a:spAutoFit/>
          </a:bodyPr>
          <a:lstStyle/>
          <a:p>
            <a:r>
              <a:rPr lang="zh-CN" altLang="en-US" sz="4800" b="1" smtClean="0">
                <a:solidFill>
                  <a:srgbClr val="FFFF99"/>
                </a:solidFill>
                <a:effectLst>
                  <a:outerShdw blurRad="38100" dist="38100" dir="2700000" algn="tl">
                    <a:srgbClr val="000000">
                      <a:alpha val="43137"/>
                    </a:srgbClr>
                  </a:outerShdw>
                </a:effectLst>
              </a:rPr>
              <a:t>教育现象</a:t>
            </a:r>
            <a:endParaRPr lang="zh-CN" altLang="en-US" sz="4800" b="1">
              <a:solidFill>
                <a:srgbClr val="FFFF99"/>
              </a:solidFill>
              <a:effectLst>
                <a:outerShdw blurRad="38100" dist="38100" dir="2700000" algn="tl">
                  <a:srgbClr val="000000">
                    <a:alpha val="43137"/>
                  </a:srgbClr>
                </a:outerShdw>
              </a:effectLst>
            </a:endParaRPr>
          </a:p>
        </p:txBody>
      </p:sp>
      <p:sp>
        <p:nvSpPr>
          <p:cNvPr id="3" name="爆炸形 1 2"/>
          <p:cNvSpPr/>
          <p:nvPr/>
        </p:nvSpPr>
        <p:spPr bwMode="auto">
          <a:xfrm>
            <a:off x="4570413" y="1314450"/>
            <a:ext cx="4200525" cy="3200400"/>
          </a:xfrm>
          <a:prstGeom prst="irregularSeal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18000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4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传媒现象</a:t>
            </a:r>
          </a:p>
        </p:txBody>
      </p:sp>
      <p:sp>
        <p:nvSpPr>
          <p:cNvPr id="4" name="TextBox 3"/>
          <p:cNvSpPr txBox="1"/>
          <p:nvPr/>
        </p:nvSpPr>
        <p:spPr>
          <a:xfrm>
            <a:off x="531911" y="1704975"/>
            <a:ext cx="2954655" cy="461665"/>
          </a:xfrm>
          <a:prstGeom prst="rect">
            <a:avLst/>
          </a:prstGeom>
          <a:noFill/>
        </p:spPr>
        <p:txBody>
          <a:bodyPr wrap="none" rtlCol="0">
            <a:spAutoFit/>
          </a:bodyPr>
          <a:lstStyle/>
          <a:p>
            <a:r>
              <a:rPr lang="zh-CN" altLang="en-US" sz="2400" b="1" smtClean="0">
                <a:solidFill>
                  <a:srgbClr val="FFFF99"/>
                </a:solidFill>
                <a:effectLst>
                  <a:outerShdw blurRad="38100" dist="38100" dir="2700000" algn="tl">
                    <a:srgbClr val="000000">
                      <a:alpha val="43137"/>
                    </a:srgbClr>
                  </a:outerShdw>
                </a:effectLst>
              </a:rPr>
              <a:t>解决学校的教学问题</a:t>
            </a:r>
            <a:endParaRPr lang="zh-CN" altLang="en-US" sz="2400" b="1">
              <a:solidFill>
                <a:srgbClr val="FFFF99"/>
              </a:solidFill>
              <a:effectLst>
                <a:outerShdw blurRad="38100" dist="38100" dir="2700000" algn="tl">
                  <a:srgbClr val="000000">
                    <a:alpha val="43137"/>
                  </a:srgbClr>
                </a:outerShdw>
              </a:effectLst>
            </a:endParaRPr>
          </a:p>
        </p:txBody>
      </p:sp>
      <p:sp>
        <p:nvSpPr>
          <p:cNvPr id="5" name="对角圆角矩形 4"/>
          <p:cNvSpPr/>
          <p:nvPr/>
        </p:nvSpPr>
        <p:spPr bwMode="auto">
          <a:xfrm>
            <a:off x="927040" y="2574394"/>
            <a:ext cx="2958860" cy="1768056"/>
          </a:xfrm>
          <a:prstGeom prst="round2Diag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3200" b="0" i="0" u="none" strike="noStrike" cap="none" normalizeH="0" baseline="0" smtClean="0">
                <a:ln>
                  <a:noFill/>
                </a:ln>
                <a:solidFill>
                  <a:srgbClr val="FF0000"/>
                </a:solidFill>
                <a:effectLst/>
                <a:latin typeface="华文琥珀" panose="02010800040101010101" pitchFamily="2" charset="-122"/>
                <a:ea typeface="华文琥珀" panose="02010800040101010101" pitchFamily="2" charset="-122"/>
              </a:rPr>
              <a:t>好老师</a:t>
            </a:r>
            <a:endParaRPr kumimoji="0" lang="en-US" altLang="zh-CN" sz="3200" b="0" i="0" u="none" strike="noStrike" cap="none" normalizeH="0" baseline="0" smtClean="0">
              <a:ln>
                <a:noFill/>
              </a:ln>
              <a:solidFill>
                <a:srgbClr val="FF0000"/>
              </a:solidFill>
              <a:effectLst/>
              <a:latin typeface="华文琥珀" panose="02010800040101010101" pitchFamily="2" charset="-122"/>
              <a:ea typeface="华文琥珀" panose="02010800040101010101" pitchFamily="2" charset="-122"/>
            </a:endParaRPr>
          </a:p>
          <a:p>
            <a:pPr marL="0" marR="0" indent="0" algn="l" defTabSz="914400" rtl="0" eaLnBrk="0" fontAlgn="base" latinLnBrk="0" hangingPunct="0">
              <a:lnSpc>
                <a:spcPct val="100000"/>
              </a:lnSpc>
              <a:spcBef>
                <a:spcPct val="0"/>
              </a:spcBef>
              <a:spcAft>
                <a:spcPct val="0"/>
              </a:spcAft>
              <a:buClrTx/>
              <a:buSzTx/>
              <a:buFontTx/>
              <a:buNone/>
              <a:tabLst/>
            </a:pPr>
            <a:r>
              <a:rPr lang="zh-CN" altLang="en-US" smtClean="0">
                <a:latin typeface="华文琥珀" panose="02010800040101010101" pitchFamily="2" charset="-122"/>
                <a:ea typeface="华文琥珀" panose="02010800040101010101" pitchFamily="2" charset="-122"/>
              </a:rPr>
              <a:t>给</a:t>
            </a:r>
            <a:endParaRPr lang="en-US" altLang="zh-CN" smtClean="0">
              <a:latin typeface="华文琥珀" panose="02010800040101010101" pitchFamily="2" charset="-122"/>
              <a:ea typeface="华文琥珀" panose="02010800040101010101" pitchFamily="2" charset="-122"/>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a:ln>
                  <a:noFill/>
                </a:ln>
                <a:solidFill>
                  <a:srgbClr val="FF0000"/>
                </a:solidFill>
                <a:effectLst/>
                <a:latin typeface="华文琥珀" panose="02010800040101010101" pitchFamily="2" charset="-122"/>
                <a:ea typeface="华文琥珀" panose="02010800040101010101" pitchFamily="2" charset="-122"/>
              </a:rPr>
              <a:t>好</a:t>
            </a:r>
            <a:r>
              <a:rPr kumimoji="0" lang="zh-CN" altLang="en-US" sz="2800" b="0" i="0" u="none" strike="noStrike" cap="none" normalizeH="0" baseline="0" smtClean="0">
                <a:ln>
                  <a:noFill/>
                </a:ln>
                <a:solidFill>
                  <a:srgbClr val="FF0000"/>
                </a:solidFill>
                <a:effectLst/>
                <a:latin typeface="华文琥珀" panose="02010800040101010101" pitchFamily="2" charset="-122"/>
                <a:ea typeface="华文琥珀" panose="02010800040101010101" pitchFamily="2" charset="-122"/>
              </a:rPr>
              <a:t>学生</a:t>
            </a:r>
            <a:endParaRPr kumimoji="0" lang="en-US" altLang="zh-CN" sz="2800" b="0" i="0" u="none" strike="noStrike" cap="none" normalizeH="0" baseline="0" smtClean="0">
              <a:ln>
                <a:noFill/>
              </a:ln>
              <a:solidFill>
                <a:srgbClr val="FF0000"/>
              </a:solidFill>
              <a:effectLst/>
              <a:latin typeface="华文琥珀" panose="02010800040101010101" pitchFamily="2" charset="-122"/>
              <a:ea typeface="华文琥珀" panose="02010800040101010101" pitchFamily="2" charset="-122"/>
            </a:endParaRPr>
          </a:p>
          <a:p>
            <a:pPr marL="0" marR="0" indent="0" algn="r" defTabSz="914400" rtl="0" eaLnBrk="0" fontAlgn="base" latinLnBrk="0" hangingPunct="0">
              <a:lnSpc>
                <a:spcPct val="100000"/>
              </a:lnSpc>
              <a:spcBef>
                <a:spcPct val="0"/>
              </a:spcBef>
              <a:spcAft>
                <a:spcPct val="0"/>
              </a:spcAft>
              <a:buClrTx/>
              <a:buSzTx/>
              <a:buFontTx/>
              <a:buNone/>
              <a:tabLst/>
            </a:pPr>
            <a:r>
              <a:rPr lang="zh-CN" altLang="en-US" sz="2400">
                <a:latin typeface="华文琥珀" panose="02010800040101010101" pitchFamily="2" charset="-122"/>
                <a:ea typeface="华文琥珀" panose="02010800040101010101" pitchFamily="2" charset="-122"/>
              </a:rPr>
              <a:t>上</a:t>
            </a:r>
            <a:r>
              <a:rPr lang="zh-CN" altLang="en-US" sz="2400">
                <a:solidFill>
                  <a:srgbClr val="FF0000"/>
                </a:solidFill>
                <a:latin typeface="华文琥珀" panose="02010800040101010101" pitchFamily="2" charset="-122"/>
                <a:ea typeface="华文琥珀" panose="02010800040101010101" pitchFamily="2" charset="-122"/>
              </a:rPr>
              <a:t>课</a:t>
            </a:r>
            <a:endParaRPr kumimoji="0" lang="zh-CN" altLang="en-US" sz="2400" b="0" i="0" u="none" strike="noStrike" cap="none" normalizeH="0" baseline="0" smtClean="0">
              <a:ln>
                <a:noFill/>
              </a:ln>
              <a:solidFill>
                <a:srgbClr val="FF0000"/>
              </a:solidFill>
              <a:effectLst/>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16656972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endParaRPr lang="en-US" altLang="zh-CN" smtClean="0">
              <a:solidFill>
                <a:schemeClr val="accent1"/>
              </a:solidFill>
              <a:ea typeface="宋体" pitchFamily="2" charset="-122"/>
            </a:endParaRPr>
          </a:p>
        </p:txBody>
      </p:sp>
      <p:graphicFrame>
        <p:nvGraphicFramePr>
          <p:cNvPr id="2" name="图示 1"/>
          <p:cNvGraphicFramePr/>
          <p:nvPr>
            <p:extLst/>
          </p:nvPr>
        </p:nvGraphicFramePr>
        <p:xfrm>
          <a:off x="1320396" y="528279"/>
          <a:ext cx="6505168" cy="4298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816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11098</TotalTime>
  <Words>2423</Words>
  <Application>Microsoft Office PowerPoint</Application>
  <PresentationFormat>全屏显示(16:9)</PresentationFormat>
  <Paragraphs>354</Paragraphs>
  <Slides>57</Slides>
  <Notes>12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57</vt:i4>
      </vt:variant>
    </vt:vector>
  </HeadingPairs>
  <TitlesOfParts>
    <vt:vector size="75" baseType="lpstr">
      <vt:lpstr>方正舒体</vt:lpstr>
      <vt:lpstr>仿宋</vt:lpstr>
      <vt:lpstr>黑体</vt:lpstr>
      <vt:lpstr>华文行楷</vt:lpstr>
      <vt:lpstr>华文琥珀</vt:lpstr>
      <vt:lpstr>华文楷体</vt:lpstr>
      <vt:lpstr>华文隶书</vt:lpstr>
      <vt:lpstr>华文新魏</vt:lpstr>
      <vt:lpstr>楷体</vt:lpstr>
      <vt:lpstr>宋体</vt:lpstr>
      <vt:lpstr>微软雅黑</vt:lpstr>
      <vt:lpstr>Arial</vt:lpstr>
      <vt:lpstr>Calibri</vt:lpstr>
      <vt:lpstr>Times New Roman</vt:lpstr>
      <vt:lpstr>Verdana</vt:lpstr>
      <vt:lpstr>Wingdings</vt:lpstr>
      <vt:lpstr>Wingdings 2</vt:lpstr>
      <vt:lpstr>Office 主题</vt:lpstr>
      <vt:lpstr>PowerPoint 演示文稿</vt:lpstr>
      <vt:lpstr>PowerPoint 演示文稿</vt:lpstr>
      <vt:lpstr>PowerPoint 演示文稿</vt:lpstr>
      <vt:lpstr>PowerPoint 演示文稿</vt:lpstr>
      <vt:lpstr>PowerPoint 演示文稿</vt:lpstr>
      <vt:lpstr>爱课程网( www.icourses.cn )</vt:lpstr>
      <vt:lpstr>中国大学MOOC</vt:lpstr>
      <vt:lpstr>PowerPoint 演示文稿</vt:lpstr>
      <vt:lpstr>PowerPoint 演示文稿</vt:lpstr>
      <vt:lpstr>PowerPoint 演示文稿</vt:lpstr>
      <vt:lpstr>在线课程 —— 主要特点</vt:lpstr>
      <vt:lpstr>在线课程—— 形成环境</vt:lpstr>
      <vt:lpstr>PowerPoint 演示文稿</vt:lpstr>
      <vt:lpstr>在线课程建设 —— 适合我国国情的在线开放课程</vt:lpstr>
      <vt:lpstr>在线课程建设 —— 适合我国国情的在线开放课程</vt:lpstr>
      <vt:lpstr>在线课程 —— 基本形式</vt:lpstr>
      <vt:lpstr>PowerPoint 演示文稿</vt:lpstr>
      <vt:lpstr>《教育部关于加强高等学校在线开放课程建设应用与管理的意见》</vt:lpstr>
      <vt:lpstr>《教育部关于加强高等学校在线开放课程建设应用与管理的意见》</vt:lpstr>
      <vt:lpstr>《教育部关于加强高等学校在线开放课程建设应用与管理的意见》</vt:lpstr>
      <vt:lpstr>《教育部关于加强高等学校在线开放课程建设应用与管理的意见》</vt:lpstr>
      <vt:lpstr>PowerPoint 演示文稿</vt:lpstr>
      <vt:lpstr>PowerPoint 演示文稿</vt:lpstr>
      <vt:lpstr>PowerPoint 演示文稿</vt:lpstr>
      <vt:lpstr>PowerPoint 演示文稿</vt:lpstr>
      <vt:lpstr>在线课程 —— 几点共识</vt:lpstr>
      <vt:lpstr>在线课程 —— 教学设计</vt:lpstr>
      <vt:lpstr>PowerPoint 演示文稿</vt:lpstr>
      <vt:lpstr>PowerPoint 演示文稿</vt:lpstr>
      <vt:lpstr>PowerPoint 演示文稿</vt:lpstr>
      <vt:lpstr>课程建设规范</vt:lpstr>
      <vt:lpstr>课程建设规范</vt:lpstr>
      <vt:lpstr>PowerPoint 演示文稿</vt:lpstr>
      <vt:lpstr>PowerPoint 演示文稿</vt:lpstr>
      <vt:lpstr>PowerPoint 演示文稿</vt:lpstr>
      <vt:lpstr>课程的结构设置</vt:lpstr>
      <vt:lpstr>课程建设规范</vt:lpstr>
      <vt:lpstr>教学视频的拍摄</vt:lpstr>
      <vt:lpstr>PowerPoint 演示文稿</vt:lpstr>
      <vt:lpstr>教学视频的拍摄</vt:lpstr>
      <vt:lpstr>教学视频的拍摄</vt:lpstr>
      <vt:lpstr>互动及教学活动组织</vt:lpstr>
      <vt:lpstr>互动及教学活动组织</vt:lpstr>
      <vt:lpstr>评价与证书</vt:lpstr>
      <vt:lpstr>证书样式</vt:lpstr>
      <vt:lpstr>PowerPoint 演示文稿</vt:lpstr>
      <vt:lpstr>其他需要准备的材料</vt:lpstr>
      <vt:lpstr>课程建设指导（教师指南）</vt:lpstr>
      <vt:lpstr>PowerPoint 演示文稿</vt:lpstr>
      <vt:lpstr>PowerPoint 演示文稿</vt:lpstr>
      <vt:lpstr>PowerPoint 演示文稿</vt:lpstr>
      <vt:lpstr>在线课程中心 —— 定位（公共服务体系）</vt:lpstr>
      <vt:lpstr>PowerPoint 演示文稿</vt:lpstr>
      <vt:lpstr>PowerPoint 演示文稿</vt:lpstr>
      <vt:lpstr>PowerPoint 演示文稿</vt:lpstr>
      <vt:lpstr>PowerPoint 演示文稿</vt:lpstr>
      <vt:lpstr>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Ju</dc:creator>
  <cp:lastModifiedBy>居烽</cp:lastModifiedBy>
  <cp:revision>589</cp:revision>
  <cp:lastPrinted>1601-01-01T00:00:00Z</cp:lastPrinted>
  <dcterms:created xsi:type="dcterms:W3CDTF">1601-01-01T00:00:00Z</dcterms:created>
  <dcterms:modified xsi:type="dcterms:W3CDTF">2015-10-21T01:00:50Z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