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  <p:sldMasterId id="2147483996" r:id="rId2"/>
    <p:sldMasterId id="2147484376" r:id="rId3"/>
  </p:sldMasterIdLst>
  <p:notesMasterIdLst>
    <p:notesMasterId r:id="rId60"/>
  </p:notesMasterIdLst>
  <p:handoutMasterIdLst>
    <p:handoutMasterId r:id="rId61"/>
  </p:handoutMasterIdLst>
  <p:sldIdLst>
    <p:sldId id="256" r:id="rId4"/>
    <p:sldId id="257" r:id="rId5"/>
    <p:sldId id="26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7" r:id="rId29"/>
    <p:sldId id="288" r:id="rId30"/>
    <p:sldId id="289" r:id="rId31"/>
    <p:sldId id="290" r:id="rId32"/>
    <p:sldId id="292" r:id="rId33"/>
    <p:sldId id="295" r:id="rId34"/>
    <p:sldId id="296" r:id="rId35"/>
    <p:sldId id="297" r:id="rId36"/>
    <p:sldId id="298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11" r:id="rId46"/>
    <p:sldId id="312" r:id="rId47"/>
    <p:sldId id="313" r:id="rId48"/>
    <p:sldId id="314" r:id="rId49"/>
    <p:sldId id="315" r:id="rId50"/>
    <p:sldId id="316" r:id="rId51"/>
    <p:sldId id="317" r:id="rId52"/>
    <p:sldId id="318" r:id="rId53"/>
    <p:sldId id="319" r:id="rId54"/>
    <p:sldId id="320" r:id="rId55"/>
    <p:sldId id="321" r:id="rId56"/>
    <p:sldId id="324" r:id="rId57"/>
    <p:sldId id="322" r:id="rId58"/>
    <p:sldId id="323" r:id="rId5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7" autoAdjust="0"/>
    <p:restoredTop sz="94682" autoAdjust="0"/>
  </p:normalViewPr>
  <p:slideViewPr>
    <p:cSldViewPr>
      <p:cViewPr varScale="1">
        <p:scale>
          <a:sx n="72" d="100"/>
          <a:sy n="72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3609E6E-6530-4B90-8497-392DEC63692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1730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FC2C2DD-AC5B-4099-A0F6-8235EBB9591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2D4A11-D030-4B39-9856-8582587324A9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75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A4CD5-5494-45A3-8547-4F141AB701F5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76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66BA5-BFBA-4F27-AFBE-DC73D12A04D7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235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50CA-BCEB-4CCE-B01C-7EAC45984B69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0C97-D589-4082-98C5-614D85BC9A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50CA-BCEB-4CCE-B01C-7EAC45984B69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0C97-D589-4082-98C5-614D85BC9A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50CA-BCEB-4CCE-B01C-7EAC45984B69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0C97-D589-4082-98C5-614D85BC9A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50CA-BCEB-4CCE-B01C-7EAC45984B69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0C97-D589-4082-98C5-614D85BC9A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50CA-BCEB-4CCE-B01C-7EAC45984B69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0C97-D589-4082-98C5-614D85BC9A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5BE0736-2F3B-4966-AB48-9FC78315CEF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045BB1B-65EC-421F-9AE9-74C87BE398F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50CA-BCEB-4CCE-B01C-7EAC45984B69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0C97-D589-4082-98C5-614D85BC9A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5BE0736-2F3B-4966-AB48-9FC78315CEF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045BB1B-65EC-421F-9AE9-74C87BE398F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50CA-BCEB-4CCE-B01C-7EAC45984B69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0C97-D589-4082-98C5-614D85BC9A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50CA-BCEB-4CCE-B01C-7EAC45984B69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0C97-D589-4082-98C5-614D85BC9A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5BE0736-2F3B-4966-AB48-9FC78315CEF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045BB1B-65EC-421F-9AE9-74C87BE398F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50CA-BCEB-4CCE-B01C-7EAC45984B69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0C97-D589-4082-98C5-614D85BC9A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50CA-BCEB-4CCE-B01C-7EAC45984B69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0C97-D589-4082-98C5-614D85BC9A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50CA-BCEB-4CCE-B01C-7EAC45984B69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0C97-D589-4082-98C5-614D85BC9A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50CA-BCEB-4CCE-B01C-7EAC45984B69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0C97-D589-4082-98C5-614D85BC9A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50CA-BCEB-4CCE-B01C-7EAC45984B69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0C97-D589-4082-98C5-614D85BC9A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E50CA-BCEB-4CCE-B01C-7EAC45984B69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D0C97-D589-4082-98C5-614D85BC9A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4" r:id="rId12"/>
    <p:sldLayoutId id="2147483995" r:id="rId13"/>
    <p:sldLayoutId id="2147484008" r:id="rId14"/>
    <p:sldLayoutId id="214748400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9E45B-9527-4691-97CB-41E7980A43C1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CD934-D911-40C7-96A8-B2CD72AE05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10" r:id="rId12"/>
    <p:sldLayoutId id="214748401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491E50CA-BCEB-4CCE-B01C-7EAC45984B69}" type="datetimeFigureOut">
              <a:rPr lang="zh-CN" altLang="en-US" smtClean="0"/>
              <a:t>2015/5/16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3B9D0C97-D589-4082-98C5-614D85BC9A8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7" r:id="rId1"/>
    <p:sldLayoutId id="2147484378" r:id="rId2"/>
    <p:sldLayoutId id="2147484379" r:id="rId3"/>
    <p:sldLayoutId id="2147484380" r:id="rId4"/>
    <p:sldLayoutId id="2147484381" r:id="rId5"/>
    <p:sldLayoutId id="2147484382" r:id="rId6"/>
    <p:sldLayoutId id="2147484383" r:id="rId7"/>
    <p:sldLayoutId id="2147484384" r:id="rId8"/>
    <p:sldLayoutId id="2147484385" r:id="rId9"/>
    <p:sldLayoutId id="2147484386" r:id="rId10"/>
    <p:sldLayoutId id="2147484387" r:id="rId11"/>
    <p:sldLayoutId id="2147484388" r:id="rId12"/>
    <p:sldLayoutId id="2147484389" r:id="rId13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dwy.cbpt.cnki.ne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1714488"/>
            <a:ext cx="7772400" cy="1538286"/>
          </a:xfrm>
        </p:spPr>
        <p:txBody>
          <a:bodyPr>
            <a:normAutofit/>
          </a:bodyPr>
          <a:lstStyle/>
          <a:p>
            <a:r>
              <a:rPr lang="zh-CN" altLang="en-US" b="1" dirty="0"/>
              <a:t>大学学报的来稿、审稿与用稿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6688" y="3432175"/>
            <a:ext cx="7251700" cy="1724025"/>
          </a:xfrm>
        </p:spPr>
        <p:txBody>
          <a:bodyPr>
            <a:normAutofit lnSpcReduction="10000"/>
          </a:bodyPr>
          <a:lstStyle/>
          <a:p>
            <a:pPr algn="ctr"/>
            <a:endParaRPr lang="en-US" altLang="zh-CN" dirty="0" smtClean="0"/>
          </a:p>
          <a:p>
            <a:pPr algn="ctr"/>
            <a:r>
              <a:rPr lang="zh-CN" altLang="en-US" dirty="0" smtClean="0"/>
              <a:t>主讲人</a:t>
            </a:r>
            <a:r>
              <a:rPr lang="zh-CN" altLang="en-US" dirty="0"/>
              <a:t>：刘</a:t>
            </a:r>
            <a:r>
              <a:rPr lang="zh-CN" altLang="en-US" dirty="0" smtClean="0"/>
              <a:t>小平</a:t>
            </a:r>
            <a:endParaRPr lang="zh-CN" altLang="en-US" dirty="0"/>
          </a:p>
          <a:p>
            <a:pPr algn="ctr"/>
            <a:r>
              <a:rPr lang="en-US" altLang="zh-CN" dirty="0"/>
              <a:t>2015</a:t>
            </a:r>
            <a:r>
              <a:rPr lang="zh-CN" altLang="en-US" dirty="0"/>
              <a:t>年</a:t>
            </a:r>
            <a:r>
              <a:rPr lang="en-US" altLang="zh-CN" dirty="0"/>
              <a:t>5</a:t>
            </a:r>
            <a:r>
              <a:rPr lang="zh-CN" altLang="en-US" dirty="0"/>
              <a:t>月</a:t>
            </a:r>
            <a:r>
              <a:rPr lang="en-US" altLang="zh-CN" dirty="0"/>
              <a:t>14</a:t>
            </a:r>
            <a:r>
              <a:rPr lang="zh-CN" altLang="en-US" dirty="0"/>
              <a:t>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5" name="Rectangle 5"/>
          <p:cNvSpPr>
            <a:spLocks noGrp="1" noChangeArrowheads="1"/>
          </p:cNvSpPr>
          <p:nvPr>
            <p:ph/>
          </p:nvPr>
        </p:nvSpPr>
        <p:spPr>
          <a:xfrm>
            <a:off x="1142976" y="1071546"/>
            <a:ext cx="7351712" cy="4673600"/>
          </a:xfrm>
        </p:spPr>
        <p:txBody>
          <a:bodyPr>
            <a:normAutofit lnSpcReduction="10000"/>
          </a:bodyPr>
          <a:lstStyle/>
          <a:p>
            <a:endParaRPr lang="en-US" altLang="zh-CN" dirty="0"/>
          </a:p>
          <a:p>
            <a:pPr algn="just"/>
            <a:r>
              <a:rPr lang="zh-CN" altLang="en-US" dirty="0"/>
              <a:t>大学学报与专业期刊都是学术期刊，但是有区别的：</a:t>
            </a:r>
          </a:p>
          <a:p>
            <a:pPr algn="just"/>
            <a:endParaRPr lang="zh-CN" altLang="en-US" dirty="0"/>
          </a:p>
          <a:p>
            <a:pPr algn="just"/>
            <a:r>
              <a:rPr lang="zh-CN" altLang="en-US" dirty="0"/>
              <a:t>来稿：前者以本校稿件</a:t>
            </a:r>
            <a:r>
              <a:rPr lang="zh-CN" altLang="en-US" dirty="0" smtClean="0"/>
              <a:t>为主，其它学校为辅，</a:t>
            </a:r>
            <a:r>
              <a:rPr lang="zh-CN" altLang="en-US" dirty="0"/>
              <a:t>后者</a:t>
            </a:r>
            <a:r>
              <a:rPr lang="zh-CN" altLang="en-US" dirty="0" smtClean="0"/>
              <a:t>来稿自由，各个</a:t>
            </a:r>
            <a:r>
              <a:rPr lang="zh-CN" altLang="en-US" dirty="0"/>
              <a:t>高校、科研</a:t>
            </a:r>
            <a:r>
              <a:rPr lang="zh-CN" altLang="en-US" dirty="0" smtClean="0"/>
              <a:t>机构均可；</a:t>
            </a:r>
            <a:endParaRPr lang="zh-CN" altLang="en-US" dirty="0"/>
          </a:p>
          <a:p>
            <a:pPr algn="just"/>
            <a:r>
              <a:rPr lang="zh-CN" altLang="en-US" dirty="0"/>
              <a:t>用稿：前者强调多学科性，后者只</a:t>
            </a:r>
            <a:r>
              <a:rPr lang="zh-CN" altLang="en-US" dirty="0" smtClean="0"/>
              <a:t>涉及单一</a:t>
            </a:r>
            <a:r>
              <a:rPr lang="zh-CN" altLang="en-US" dirty="0"/>
              <a:t>学科。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latin typeface="华文琥珀" pitchFamily="2" charset="-122"/>
                <a:ea typeface="华文琥珀" pitchFamily="2" charset="-122"/>
              </a:rPr>
              <a:t>二、学报对什么样的稿件尤为欢迎？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dirty="0" smtClean="0"/>
              <a:t>（ 一） </a:t>
            </a:r>
            <a:r>
              <a:rPr lang="zh-CN" altLang="en-US" dirty="0"/>
              <a:t>符合好稿件的标准：立论科学，观点鲜明，论证严密，论据充分，资料可靠，引证恰当，图表合理，术语规范，文字精炼。 </a:t>
            </a:r>
          </a:p>
          <a:p>
            <a:r>
              <a:rPr lang="zh-CN" altLang="en-US" dirty="0"/>
              <a:t>投稿前，先要看看这个刊物的发稿倾向、格式要求；如果做不到，就会给编辑部造成不好的印象。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dirty="0"/>
              <a:t>（二）</a:t>
            </a:r>
            <a:r>
              <a:rPr lang="zh-CN" altLang="en-US" dirty="0" smtClean="0"/>
              <a:t>符合学</a:t>
            </a:r>
            <a:r>
              <a:rPr lang="zh-CN" altLang="en-US" dirty="0" smtClean="0"/>
              <a:t>校</a:t>
            </a:r>
            <a:r>
              <a:rPr lang="zh-CN" altLang="en-US" dirty="0" smtClean="0"/>
              <a:t>学科</a:t>
            </a:r>
            <a:r>
              <a:rPr lang="zh-CN" altLang="en-US" dirty="0"/>
              <a:t>发展目标和学科特色。</a:t>
            </a:r>
          </a:p>
          <a:p>
            <a:pPr>
              <a:buFont typeface="Wingdings" pitchFamily="2" charset="2"/>
              <a:buNone/>
            </a:pPr>
            <a:endParaRPr lang="zh-CN" altLang="en-US" dirty="0"/>
          </a:p>
          <a:p>
            <a:r>
              <a:rPr lang="zh-CN" altLang="en-US" dirty="0"/>
              <a:t>广外学科发展布局：优先发展学科、重点发展学科、扶持发展</a:t>
            </a:r>
            <a:r>
              <a:rPr lang="zh-CN" altLang="en-US" dirty="0" smtClean="0"/>
              <a:t>学科、其它学科等</a:t>
            </a:r>
            <a:r>
              <a:rPr lang="zh-CN" altLang="en-US" dirty="0"/>
              <a:t>。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dirty="0"/>
              <a:t>（三）</a:t>
            </a:r>
            <a:r>
              <a:rPr lang="zh-CN" altLang="en-US" dirty="0" smtClean="0"/>
              <a:t>符合学报用</a:t>
            </a:r>
            <a:r>
              <a:rPr lang="zh-CN" altLang="en-US" dirty="0"/>
              <a:t>稿倾向：欢迎对当代学术、当代社会的前沿、难点、重点、热点问题的研究。</a:t>
            </a:r>
          </a:p>
          <a:p>
            <a:pPr>
              <a:buFont typeface="Wingdings" pitchFamily="2" charset="2"/>
              <a:buNone/>
            </a:pPr>
            <a:endParaRPr lang="zh-CN" altLang="en-US" dirty="0"/>
          </a:p>
          <a:p>
            <a:r>
              <a:rPr lang="zh-CN" altLang="en-US" dirty="0"/>
              <a:t>期望做到三个相结合：国际化与本土化相结合，学术性与思想性相结合，前瞻性与指导性相结合。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dirty="0"/>
              <a:t>（四）</a:t>
            </a:r>
            <a:r>
              <a:rPr lang="zh-CN" altLang="en-US" dirty="0" smtClean="0"/>
              <a:t>符合学报写法</a:t>
            </a:r>
            <a:r>
              <a:rPr lang="zh-CN" altLang="en-US" dirty="0"/>
              <a:t>要求：文稿引言部分一般需要有学术史概述，即对该研究领域近年来的主要研究成果做出概述，以确立本课题的前期基础和学术价值。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/>
              <a:t>（五）符合学术创新性要求：文稿主体、结论部分对文中所讨论的问题要提出新发现、新认识、新视角、新方法、新材料、新观点等。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848600" cy="1366837"/>
          </a:xfrm>
        </p:spPr>
        <p:txBody>
          <a:bodyPr/>
          <a:lstStyle/>
          <a:p>
            <a:r>
              <a:rPr lang="zh-CN" altLang="en-US" sz="3200" dirty="0"/>
              <a:t>（六）是否附有参考文献及所附参考文献是否规范，也是好稿件的重要标准之一。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>
          <a:xfrm>
            <a:off x="1142976" y="2000240"/>
            <a:ext cx="7313612" cy="411480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每篇</a:t>
            </a:r>
            <a:r>
              <a:rPr lang="zh-CN" altLang="en-US" dirty="0"/>
              <a:t>来稿要列明充足的（一般</a:t>
            </a:r>
            <a:r>
              <a:rPr lang="en-US" altLang="zh-CN" dirty="0"/>
              <a:t>5</a:t>
            </a:r>
            <a:r>
              <a:rPr lang="zh-CN" altLang="en-US" dirty="0"/>
              <a:t>条以上，不超过</a:t>
            </a:r>
            <a:r>
              <a:rPr lang="en-US" altLang="zh-CN" dirty="0"/>
              <a:t>30</a:t>
            </a:r>
            <a:r>
              <a:rPr lang="zh-CN" altLang="en-US" dirty="0"/>
              <a:t>条）参考文献并置于正文之后。</a:t>
            </a:r>
          </a:p>
          <a:p>
            <a:r>
              <a:rPr lang="zh-CN" altLang="en-US" dirty="0"/>
              <a:t>参考文献不要包括文中没有真实引用其观点或问题的文献，但应将真实引用的文献全部列出。</a:t>
            </a:r>
          </a:p>
          <a:p>
            <a:r>
              <a:rPr lang="zh-CN" altLang="en-US" dirty="0"/>
              <a:t>参考文献的著录项目要齐全、规范。 </a:t>
            </a:r>
          </a:p>
          <a:p>
            <a:endParaRPr lang="en-US" altLang="zh-CN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（七）注释是否恰当，也是好</a:t>
            </a:r>
            <a:r>
              <a:rPr lang="zh-CN" altLang="en-US" sz="3200" dirty="0" smtClean="0"/>
              <a:t>稿件标准</a:t>
            </a:r>
            <a:r>
              <a:rPr lang="zh-CN" altLang="en-US" sz="3200" dirty="0"/>
              <a:t>之一。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785786" y="1571612"/>
            <a:ext cx="7901014" cy="4257692"/>
          </a:xfrm>
        </p:spPr>
        <p:txBody>
          <a:bodyPr/>
          <a:lstStyle/>
          <a:p>
            <a:r>
              <a:rPr lang="zh-CN" altLang="en-US" dirty="0" smtClean="0"/>
              <a:t>注释</a:t>
            </a:r>
            <a:r>
              <a:rPr lang="zh-CN" altLang="en-US" dirty="0"/>
              <a:t>是对论文中某一特定内容的进一步解释或补充说明。</a:t>
            </a:r>
          </a:p>
          <a:p>
            <a:r>
              <a:rPr lang="zh-CN" altLang="en-US" dirty="0"/>
              <a:t>不是正式发表的引证，可用注释说明。</a:t>
            </a:r>
          </a:p>
          <a:p>
            <a:r>
              <a:rPr lang="zh-CN" altLang="en-US" dirty="0" smtClean="0"/>
              <a:t>注释不要长篇大论</a:t>
            </a:r>
            <a:r>
              <a:rPr lang="zh-CN" altLang="en-US" dirty="0"/>
              <a:t>，以简洁为主。</a:t>
            </a:r>
          </a:p>
          <a:p>
            <a:r>
              <a:rPr lang="zh-CN" altLang="en-US" dirty="0"/>
              <a:t>不太相关的内容不要作注释。</a:t>
            </a:r>
          </a:p>
          <a:p>
            <a:r>
              <a:rPr lang="zh-CN" altLang="en-US" dirty="0"/>
              <a:t>注释中说明引用来源，用中文通常表达方式。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华文琥珀" pitchFamily="2" charset="-122"/>
                <a:ea typeface="华文琥珀" pitchFamily="2" charset="-122"/>
              </a:rPr>
              <a:t>三、学报来稿遇到哪些常见问题？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b="1" dirty="0"/>
              <a:t>（一）在投稿过程中出现问题：主要表现是来稿不符合学界规范，或不符合编辑部有关要求，这是编辑部首先碰到的问题。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/>
              <a:t>1</a:t>
            </a:r>
            <a:r>
              <a:rPr lang="zh-CN" altLang="en-US" sz="3200" dirty="0"/>
              <a:t>．作者信息在原稿全文中有部分残存或干脆不删。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作者投稿第一次上传的稿件称为</a:t>
            </a:r>
            <a:r>
              <a:rPr lang="zh-CN" altLang="en-US">
                <a:latin typeface="Arial"/>
              </a:rPr>
              <a:t>“</a:t>
            </a:r>
            <a:r>
              <a:rPr lang="zh-CN" altLang="en-US"/>
              <a:t>原稿全文</a:t>
            </a:r>
            <a:r>
              <a:rPr lang="zh-CN" altLang="en-US">
                <a:latin typeface="Arial"/>
              </a:rPr>
              <a:t>”</a:t>
            </a:r>
            <a:r>
              <a:rPr lang="zh-CN" altLang="en-US"/>
              <a:t>，由于双向匿名审稿的需要，在上传的</a:t>
            </a:r>
            <a:r>
              <a:rPr lang="zh-CN" altLang="en-US">
                <a:latin typeface="Arial"/>
              </a:rPr>
              <a:t>“</a:t>
            </a:r>
            <a:r>
              <a:rPr lang="zh-CN" altLang="en-US"/>
              <a:t>原稿全文</a:t>
            </a:r>
            <a:r>
              <a:rPr lang="zh-CN" altLang="en-US">
                <a:latin typeface="Arial"/>
              </a:rPr>
              <a:t>”</a:t>
            </a:r>
            <a:r>
              <a:rPr lang="zh-CN" altLang="en-US"/>
              <a:t>（</a:t>
            </a:r>
            <a:r>
              <a:rPr lang="en-US" altLang="zh-CN"/>
              <a:t>WORD</a:t>
            </a:r>
            <a:r>
              <a:rPr lang="zh-CN" altLang="en-US"/>
              <a:t>文档）中，请不要夹带作者姓名、工作单位、城市及邮编、作者简介、基金项目、联系方式等涉及个人信息的文字。</a:t>
            </a:r>
          </a:p>
          <a:p>
            <a:r>
              <a:rPr lang="zh-CN" altLang="en-US"/>
              <a:t>同时，在相关英文翻译中也不要出现以上信息。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华文琥珀" pitchFamily="2" charset="-122"/>
                <a:ea typeface="华文琥珀" pitchFamily="2" charset="-122"/>
              </a:rPr>
              <a:t>围绕六个问题进行讨论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52450" indent="-552450"/>
            <a:r>
              <a:rPr lang="zh-CN" altLang="en-US" dirty="0"/>
              <a:t>如何理解大学学报的办刊理念？</a:t>
            </a:r>
          </a:p>
          <a:p>
            <a:pPr marL="552450" indent="-552450"/>
            <a:r>
              <a:rPr lang="zh-CN" altLang="en-US" dirty="0"/>
              <a:t>学报对什么样的来稿尤为欢迎？</a:t>
            </a:r>
          </a:p>
          <a:p>
            <a:pPr marL="552450" indent="-552450"/>
            <a:r>
              <a:rPr lang="zh-CN" altLang="en-US" dirty="0"/>
              <a:t>学报来稿遇到哪些常见问题？</a:t>
            </a:r>
          </a:p>
          <a:p>
            <a:pPr marL="552450" indent="-552450"/>
            <a:r>
              <a:rPr lang="zh-CN" altLang="en-US" dirty="0"/>
              <a:t>学报审稿规程与要点有哪些？</a:t>
            </a:r>
          </a:p>
          <a:p>
            <a:pPr marL="552450" indent="-552450"/>
            <a:r>
              <a:rPr lang="zh-CN" altLang="en-US" dirty="0"/>
              <a:t>学报期待作者如何进行稿件退修？</a:t>
            </a:r>
          </a:p>
          <a:p>
            <a:pPr marL="552450" indent="-552450"/>
            <a:r>
              <a:rPr lang="zh-CN" altLang="en-US" dirty="0"/>
              <a:t>大学学报有哪些改革趋势和用稿动向？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/>
              <a:t>2</a:t>
            </a:r>
            <a:r>
              <a:rPr lang="zh-CN" altLang="en-US" sz="3200" dirty="0"/>
              <a:t>．把稿件寄给编辑或主编个人，以为会得到优待。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714488"/>
            <a:ext cx="8258204" cy="4400568"/>
          </a:xfrm>
        </p:spPr>
        <p:txBody>
          <a:bodyPr/>
          <a:lstStyle/>
          <a:p>
            <a:r>
              <a:rPr lang="zh-CN" altLang="en-US" dirty="0"/>
              <a:t>网络投稿是本刊接收来稿的唯一方式。请作者不要把稿件电子版寄送给编辑部任何个人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r>
              <a:rPr lang="zh-CN" altLang="en-US" dirty="0"/>
              <a:t>非在线投稿的文稿，将不会进入编辑部审稿环节。 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/>
              <a:t>3</a:t>
            </a:r>
            <a:r>
              <a:rPr lang="zh-CN" altLang="en-US" sz="3200" dirty="0"/>
              <a:t>．一次投递两篇以上的稿件，以为会增加命中率。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只会让编辑部觉得作者可能正在一稿多投，在每个刊物都在进行这种尝试。 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3200" dirty="0"/>
              <a:t>4</a:t>
            </a:r>
            <a:r>
              <a:rPr lang="zh-CN" altLang="en-US" sz="3200" dirty="0"/>
              <a:t>．稿件内容不太符合学报用稿需求。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本刊对著作评介类、文献综述类、会议综述类、教研教改类文章有总量控制，选题特别重要者除外。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3200" dirty="0"/>
              <a:t>5</a:t>
            </a:r>
            <a:r>
              <a:rPr lang="zh-CN" altLang="en-US" sz="3200" dirty="0"/>
              <a:t>．来稿作者身份不太符合学报用稿取向。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本刊在接收高职高专成高等院校来稿时，要求作者具有博士学位或讲师以上职称。</a:t>
            </a:r>
          </a:p>
          <a:p>
            <a:endParaRPr lang="zh-CN" altLang="en-US" dirty="0"/>
          </a:p>
          <a:p>
            <a:r>
              <a:rPr lang="zh-CN" altLang="en-US" dirty="0"/>
              <a:t>本刊原则上不再发表硕士生、本科生或与硕士生、本科生联合署名的文章。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01625"/>
            <a:ext cx="7927975" cy="111125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/>
              <a:t>6</a:t>
            </a:r>
            <a:r>
              <a:rPr lang="zh-CN" altLang="en-US" sz="3200" dirty="0"/>
              <a:t>．来稿文件格式达不到编辑部要求</a:t>
            </a:r>
            <a:r>
              <a:rPr lang="zh-CN" altLang="en-US" dirty="0"/>
              <a:t>。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785926"/>
            <a:ext cx="8229600" cy="4686320"/>
          </a:xfrm>
        </p:spPr>
        <p:txBody>
          <a:bodyPr/>
          <a:lstStyle/>
          <a:p>
            <a:r>
              <a:rPr lang="zh-CN" altLang="en-US" dirty="0" smtClean="0"/>
              <a:t>上</a:t>
            </a:r>
            <a:r>
              <a:rPr lang="zh-CN" altLang="en-US" dirty="0"/>
              <a:t>传电子稿件，应为</a:t>
            </a:r>
            <a:r>
              <a:rPr lang="en-US" altLang="zh-CN" dirty="0"/>
              <a:t>WORD</a:t>
            </a:r>
            <a:r>
              <a:rPr lang="zh-CN" altLang="en-US" dirty="0"/>
              <a:t>（*</a:t>
            </a:r>
            <a:r>
              <a:rPr lang="en-US" altLang="zh-CN" dirty="0"/>
              <a:t>.doc</a:t>
            </a:r>
            <a:r>
              <a:rPr lang="zh-CN" altLang="en-US" dirty="0"/>
              <a:t>）或</a:t>
            </a:r>
            <a:r>
              <a:rPr lang="en-US" altLang="zh-CN" dirty="0" err="1"/>
              <a:t>LaTeX</a:t>
            </a:r>
            <a:r>
              <a:rPr lang="zh-CN" altLang="en-US" dirty="0"/>
              <a:t>（*</a:t>
            </a:r>
            <a:r>
              <a:rPr lang="en-US" altLang="zh-CN" dirty="0"/>
              <a:t>.</a:t>
            </a:r>
            <a:r>
              <a:rPr lang="en-US" altLang="zh-CN" dirty="0" err="1"/>
              <a:t>tex</a:t>
            </a:r>
            <a:r>
              <a:rPr lang="zh-CN" altLang="en-US" dirty="0"/>
              <a:t>）文档；</a:t>
            </a:r>
          </a:p>
          <a:p>
            <a:r>
              <a:rPr lang="zh-CN" altLang="en-US" dirty="0"/>
              <a:t>排版规范，采用</a:t>
            </a:r>
            <a:r>
              <a:rPr lang="en-US" altLang="zh-CN" dirty="0"/>
              <a:t>1.5</a:t>
            </a:r>
            <a:r>
              <a:rPr lang="zh-CN" altLang="en-US" dirty="0"/>
              <a:t>或</a:t>
            </a:r>
            <a:r>
              <a:rPr lang="en-US" altLang="zh-CN" dirty="0"/>
              <a:t>1.25</a:t>
            </a:r>
            <a:r>
              <a:rPr lang="zh-CN" altLang="en-US" dirty="0"/>
              <a:t>倍行距；</a:t>
            </a:r>
          </a:p>
          <a:p>
            <a:r>
              <a:rPr lang="zh-CN" altLang="en-US" dirty="0"/>
              <a:t>稿件中所含的照片、图、表须是清晰可辨，但不要用彩色；</a:t>
            </a:r>
          </a:p>
          <a:p>
            <a:r>
              <a:rPr lang="zh-CN" altLang="en-US" dirty="0" smtClean="0"/>
              <a:t>照片可</a:t>
            </a:r>
            <a:r>
              <a:rPr lang="zh-CN" altLang="en-US" dirty="0"/>
              <a:t>另作附件上传。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3200" b="1" dirty="0"/>
              <a:t>（二）在来稿质量方面存在诸多问题，这是编辑部遇到的最主要问题。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dirty="0"/>
              <a:t>1</a:t>
            </a:r>
            <a:r>
              <a:rPr lang="zh-CN" altLang="en-US" dirty="0"/>
              <a:t>．选题不好，主要是选题陈旧，或太过一般，或太细小，或太宏大。</a:t>
            </a:r>
          </a:p>
          <a:p>
            <a:pPr>
              <a:buFont typeface="Wingdings" pitchFamily="2" charset="2"/>
              <a:buNone/>
            </a:pPr>
            <a:endParaRPr lang="zh-CN" altLang="en-US" dirty="0"/>
          </a:p>
          <a:p>
            <a:r>
              <a:rPr lang="zh-CN" altLang="en-US" dirty="0"/>
              <a:t>提倡来稿选题是：前沿、重点、难点、热点问题。前沿最好；热点当然受欢迎；重点、难点与一般，在不同学科中是相对而言的。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854950" cy="1109663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2</a:t>
            </a:r>
            <a:r>
              <a:rPr lang="zh-CN" altLang="en-US" sz="3200" dirty="0"/>
              <a:t>．论文创新性不足。如：学术不端检测结果是重复率超标（超过</a:t>
            </a:r>
            <a:r>
              <a:rPr lang="en-US" altLang="zh-CN" sz="3200" dirty="0"/>
              <a:t>20%</a:t>
            </a:r>
            <a:r>
              <a:rPr lang="zh-CN" altLang="en-US" sz="3200" dirty="0"/>
              <a:t>以上）。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2205038"/>
            <a:ext cx="7313612" cy="4114800"/>
          </a:xfrm>
        </p:spPr>
        <p:txBody>
          <a:bodyPr/>
          <a:lstStyle/>
          <a:p>
            <a:r>
              <a:rPr lang="zh-CN" altLang="en-US"/>
              <a:t>学术不端检测功能被配置到相应审稿环节，可在原稿全文、修改稿全文列表中检索、查看所有稿件的不端检测情况 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364" name="Picture 4" descr="QQ截图2015051218574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2205038"/>
            <a:ext cx="8497888" cy="198437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复制率分为四档：</a:t>
            </a:r>
          </a:p>
          <a:p>
            <a:pPr>
              <a:buFont typeface="Wingdings" pitchFamily="2" charset="2"/>
              <a:buNone/>
            </a:pPr>
            <a:r>
              <a:rPr lang="zh-CN" altLang="en-US"/>
              <a:t>        文字复制比</a:t>
            </a:r>
            <a:r>
              <a:rPr lang="en-US" altLang="zh-CN"/>
              <a:t>50%~100%</a:t>
            </a:r>
          </a:p>
          <a:p>
            <a:pPr>
              <a:buFont typeface="Wingdings" pitchFamily="2" charset="2"/>
              <a:buNone/>
            </a:pPr>
            <a:r>
              <a:rPr lang="en-US" altLang="zh-CN"/>
              <a:t>        </a:t>
            </a:r>
            <a:r>
              <a:rPr lang="zh-CN" altLang="en-US"/>
              <a:t>文字复制比</a:t>
            </a:r>
            <a:r>
              <a:rPr lang="en-US" altLang="zh-CN"/>
              <a:t>40%~50%</a:t>
            </a:r>
          </a:p>
          <a:p>
            <a:pPr>
              <a:buFont typeface="Wingdings" pitchFamily="2" charset="2"/>
              <a:buNone/>
            </a:pPr>
            <a:r>
              <a:rPr lang="en-US" altLang="zh-CN"/>
              <a:t>        </a:t>
            </a:r>
            <a:r>
              <a:rPr lang="zh-CN" altLang="en-US"/>
              <a:t>文字复制比</a:t>
            </a:r>
            <a:r>
              <a:rPr lang="en-US" altLang="zh-CN"/>
              <a:t>0~40%</a:t>
            </a:r>
          </a:p>
          <a:p>
            <a:pPr>
              <a:buFont typeface="Wingdings" pitchFamily="2" charset="2"/>
              <a:buNone/>
            </a:pPr>
            <a:r>
              <a:rPr lang="en-US" altLang="zh-CN"/>
              <a:t>        </a:t>
            </a:r>
            <a:r>
              <a:rPr lang="zh-CN" altLang="en-US"/>
              <a:t>文字复制比</a:t>
            </a:r>
            <a:r>
              <a:rPr lang="en-US" altLang="zh-CN"/>
              <a:t>=0% </a:t>
            </a:r>
          </a:p>
          <a:p>
            <a:endParaRPr lang="en-US" altLang="zh-CN"/>
          </a:p>
        </p:txBody>
      </p:sp>
      <p:pic>
        <p:nvPicPr>
          <p:cNvPr id="272388" name="Picture 4" descr="QQ截图201505131644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157788"/>
            <a:ext cx="8353425" cy="2476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74638"/>
            <a:ext cx="8186766" cy="1511288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 smtClean="0"/>
              <a:t>3</a:t>
            </a:r>
            <a:r>
              <a:rPr lang="zh-CN" altLang="en-US" sz="3200" dirty="0" smtClean="0"/>
              <a:t>．科学性不足，主要表现在原理、观点、论证、论据、资料、引证、术语、图表等方面均有不同程度的问题。</a:t>
            </a:r>
            <a:endParaRPr lang="zh-CN" altLang="en-US" sz="3200" dirty="0"/>
          </a:p>
        </p:txBody>
      </p:sp>
      <p:sp>
        <p:nvSpPr>
          <p:cNvPr id="273411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2071678"/>
            <a:ext cx="8229600" cy="4000528"/>
          </a:xfrm>
        </p:spPr>
        <p:txBody>
          <a:bodyPr/>
          <a:lstStyle/>
          <a:p>
            <a:r>
              <a:rPr lang="zh-CN" altLang="en-US" dirty="0" smtClean="0"/>
              <a:t>要</a:t>
            </a:r>
            <a:r>
              <a:rPr lang="zh-CN" altLang="en-US" dirty="0" smtClean="0"/>
              <a:t>求</a:t>
            </a:r>
            <a:r>
              <a:rPr lang="zh-CN" altLang="en-US" dirty="0" smtClean="0"/>
              <a:t>原理正确；观点鲜明；论证严密；论据充分；资料可靠；引证恰当；术语规范；图表合理。</a:t>
            </a:r>
          </a:p>
          <a:p>
            <a:pPr>
              <a:buNone/>
            </a:pPr>
            <a:endParaRPr lang="zh-CN" altLang="en-US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2015</a:t>
            </a:r>
            <a:r>
              <a:rPr lang="zh-CN" altLang="en-US"/>
              <a:t>年，广外学报编辑部围绕</a:t>
            </a:r>
            <a:r>
              <a:rPr lang="zh-CN" altLang="en-US">
                <a:latin typeface="Arial"/>
              </a:rPr>
              <a:t>“</a:t>
            </a:r>
            <a:r>
              <a:rPr lang="zh-CN" altLang="en-US"/>
              <a:t>平台</a:t>
            </a:r>
            <a:r>
              <a:rPr lang="zh-CN" altLang="en-US">
                <a:latin typeface="Arial"/>
              </a:rPr>
              <a:t>”</a:t>
            </a:r>
            <a:r>
              <a:rPr lang="zh-CN" altLang="en-US"/>
              <a:t>、</a:t>
            </a:r>
            <a:r>
              <a:rPr lang="zh-CN" altLang="en-US">
                <a:latin typeface="Arial"/>
              </a:rPr>
              <a:t>“</a:t>
            </a:r>
            <a:r>
              <a:rPr lang="zh-CN" altLang="en-US"/>
              <a:t>质量</a:t>
            </a:r>
            <a:r>
              <a:rPr lang="zh-CN" altLang="en-US">
                <a:latin typeface="Arial"/>
              </a:rPr>
              <a:t>”</a:t>
            </a:r>
            <a:r>
              <a:rPr lang="zh-CN" altLang="en-US"/>
              <a:t>、</a:t>
            </a:r>
            <a:r>
              <a:rPr lang="zh-CN" altLang="en-US">
                <a:latin typeface="Arial"/>
              </a:rPr>
              <a:t>“</a:t>
            </a:r>
            <a:r>
              <a:rPr lang="zh-CN" altLang="en-US"/>
              <a:t>特色</a:t>
            </a:r>
            <a:r>
              <a:rPr lang="zh-CN" altLang="en-US">
                <a:latin typeface="Arial"/>
              </a:rPr>
              <a:t>”</a:t>
            </a:r>
            <a:r>
              <a:rPr lang="zh-CN" altLang="en-US"/>
              <a:t>、</a:t>
            </a:r>
            <a:r>
              <a:rPr lang="zh-CN" altLang="en-US">
                <a:latin typeface="Arial"/>
              </a:rPr>
              <a:t>“</a:t>
            </a:r>
            <a:r>
              <a:rPr lang="zh-CN" altLang="en-US"/>
              <a:t>品牌</a:t>
            </a:r>
            <a:r>
              <a:rPr lang="zh-CN" altLang="en-US">
                <a:latin typeface="Arial"/>
              </a:rPr>
              <a:t>”</a:t>
            </a:r>
            <a:r>
              <a:rPr lang="zh-CN" altLang="en-US"/>
              <a:t>、</a:t>
            </a:r>
            <a:r>
              <a:rPr lang="zh-CN" altLang="en-US">
                <a:latin typeface="Arial"/>
              </a:rPr>
              <a:t>“</a:t>
            </a:r>
            <a:r>
              <a:rPr lang="zh-CN" altLang="en-US"/>
              <a:t>管理</a:t>
            </a:r>
            <a:r>
              <a:rPr lang="zh-CN" altLang="en-US">
                <a:latin typeface="Arial"/>
              </a:rPr>
              <a:t>”</a:t>
            </a:r>
            <a:r>
              <a:rPr lang="zh-CN" altLang="en-US"/>
              <a:t>五个主题词， 共有</a:t>
            </a:r>
            <a:r>
              <a:rPr lang="en-US" altLang="zh-CN"/>
              <a:t>17</a:t>
            </a:r>
            <a:r>
              <a:rPr lang="zh-CN" altLang="en-US"/>
              <a:t>项工作计划。</a:t>
            </a:r>
          </a:p>
          <a:p>
            <a:r>
              <a:rPr lang="zh-CN" altLang="en-US"/>
              <a:t>涉及投稿、审稿、编修、校对、出版、发行等各个环节。</a:t>
            </a:r>
          </a:p>
          <a:p>
            <a:r>
              <a:rPr lang="zh-CN" altLang="en-US"/>
              <a:t>也涉及作者队伍、专家队伍、编辑队伍建设。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01625"/>
            <a:ext cx="7640637" cy="1687513"/>
          </a:xfrm>
        </p:spPr>
        <p:txBody>
          <a:bodyPr/>
          <a:lstStyle/>
          <a:p>
            <a:pPr algn="l"/>
            <a:r>
              <a:rPr lang="zh-CN" altLang="en-US" sz="3200" dirty="0"/>
              <a:t>４．规范性不足，主要表现在标题、摘要、关键词、正文、参考文献、语言表达等出现了不同程度的问题。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2205038"/>
            <a:ext cx="7313612" cy="4114800"/>
          </a:xfrm>
        </p:spPr>
        <p:txBody>
          <a:bodyPr/>
          <a:lstStyle/>
          <a:p>
            <a:r>
              <a:rPr lang="zh-CN" altLang="en-US" dirty="0"/>
              <a:t>标题不贴切；摘要不准确；关键词不恰当；正文框架不妥当；参考文献格式不规范；表达不</a:t>
            </a:r>
            <a:r>
              <a:rPr lang="zh-CN" altLang="en-US" dirty="0" smtClean="0"/>
              <a:t>完善。</a:t>
            </a:r>
            <a:endParaRPr lang="zh-CN" altLang="en-US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《</a:t>
            </a:r>
            <a:r>
              <a:rPr lang="zh-CN" altLang="en-US" sz="4000" dirty="0"/>
              <a:t>文摘编写规则 </a:t>
            </a:r>
            <a:r>
              <a:rPr lang="en-US" altLang="zh-CN" sz="4000" dirty="0"/>
              <a:t>GB/6447—86》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21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400" dirty="0"/>
              <a:t>文摘（</a:t>
            </a:r>
            <a:r>
              <a:rPr lang="en-US" altLang="zh-CN" sz="2400" dirty="0"/>
              <a:t>abstracts</a:t>
            </a:r>
            <a:r>
              <a:rPr lang="zh-CN" altLang="en-US" sz="2400" dirty="0"/>
              <a:t>）：以提供文摘内容梗概为目的，不加评论和补充解释，简明、确切地记述文献重要内容的短文。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zh-CN" alt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400" dirty="0"/>
              <a:t>1</a:t>
            </a:r>
            <a:r>
              <a:rPr lang="zh-CN" altLang="en-US" sz="2400" dirty="0"/>
              <a:t>．报道性文摘 </a:t>
            </a:r>
            <a:r>
              <a:rPr lang="en-US" altLang="zh-CN" sz="2400" dirty="0"/>
              <a:t>informative abstracts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400" dirty="0"/>
              <a:t>    </a:t>
            </a:r>
            <a:r>
              <a:rPr lang="zh-CN" altLang="en-US" sz="2400" dirty="0"/>
              <a:t>指明一次文献的主题范围及内容梗概的简明文摘。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400" dirty="0"/>
              <a:t>2</a:t>
            </a:r>
            <a:r>
              <a:rPr lang="zh-CN" altLang="en-US" sz="2400" dirty="0"/>
              <a:t>．报道</a:t>
            </a:r>
            <a:r>
              <a:rPr lang="en-US" altLang="zh-CN" sz="2400" dirty="0"/>
              <a:t>/</a:t>
            </a:r>
            <a:r>
              <a:rPr lang="zh-CN" altLang="en-US" sz="2400" dirty="0"/>
              <a:t>指示性文摘 </a:t>
            </a:r>
            <a:r>
              <a:rPr lang="en-US" altLang="zh-CN" sz="2400" dirty="0"/>
              <a:t>informative-indicative abstracts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400" dirty="0"/>
              <a:t>    </a:t>
            </a:r>
            <a:r>
              <a:rPr lang="zh-CN" altLang="en-US" sz="2400" dirty="0"/>
              <a:t>以报道性文摘的形式表述一次文献中信息价值较高的部分，而以指示性文摘的形式表述其余部分的文摘。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4000" dirty="0"/>
              <a:t>摘要的要素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500" dirty="0">
                <a:latin typeface="宋体" pitchFamily="2" charset="-122"/>
              </a:rPr>
              <a:t>1</a:t>
            </a:r>
            <a:r>
              <a:rPr lang="zh-CN" altLang="en-US" sz="2500" dirty="0">
                <a:latin typeface="宋体" pitchFamily="2" charset="-122"/>
              </a:rPr>
              <a:t>．目的</a:t>
            </a:r>
            <a:r>
              <a:rPr lang="en-US" altLang="zh-CN" sz="2500" dirty="0">
                <a:latin typeface="宋体" pitchFamily="2" charset="-122"/>
              </a:rPr>
              <a:t>——</a:t>
            </a:r>
            <a:r>
              <a:rPr lang="zh-CN" altLang="en-US" sz="2500" dirty="0">
                <a:latin typeface="宋体" pitchFamily="2" charset="-122"/>
              </a:rPr>
              <a:t>研究、研制、调查等的前提、目的和任务，所涉及的主题范围。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500" dirty="0">
                <a:latin typeface="宋体" pitchFamily="2" charset="-122"/>
              </a:rPr>
              <a:t>2</a:t>
            </a:r>
            <a:r>
              <a:rPr lang="zh-CN" altLang="en-US" sz="2500" dirty="0">
                <a:latin typeface="宋体" pitchFamily="2" charset="-122"/>
              </a:rPr>
              <a:t>．方法</a:t>
            </a:r>
            <a:r>
              <a:rPr lang="en-US" altLang="zh-CN" sz="2500" dirty="0">
                <a:latin typeface="宋体" pitchFamily="2" charset="-122"/>
              </a:rPr>
              <a:t>——</a:t>
            </a:r>
            <a:r>
              <a:rPr lang="zh-CN" altLang="en-US" sz="2500" dirty="0">
                <a:latin typeface="宋体" pitchFamily="2" charset="-122"/>
              </a:rPr>
              <a:t>所用的原理、理论、条件、对象、材料、工艺、结构、手段、装备、程序等。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500" dirty="0">
                <a:latin typeface="宋体" pitchFamily="2" charset="-122"/>
              </a:rPr>
              <a:t>3</a:t>
            </a:r>
            <a:r>
              <a:rPr lang="zh-CN" altLang="en-US" sz="2500" dirty="0">
                <a:latin typeface="宋体" pitchFamily="2" charset="-122"/>
              </a:rPr>
              <a:t>．结果</a:t>
            </a:r>
            <a:r>
              <a:rPr lang="en-US" altLang="zh-CN" sz="2500" dirty="0">
                <a:latin typeface="宋体" pitchFamily="2" charset="-122"/>
              </a:rPr>
              <a:t>——</a:t>
            </a:r>
            <a:r>
              <a:rPr lang="zh-CN" altLang="en-US" sz="2500" dirty="0">
                <a:latin typeface="宋体" pitchFamily="2" charset="-122"/>
              </a:rPr>
              <a:t>实验的、研究的结果，数据，被确定的关系，观察结果，得到的效果，性能等。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500" dirty="0">
                <a:latin typeface="宋体" pitchFamily="2" charset="-122"/>
              </a:rPr>
              <a:t>4</a:t>
            </a:r>
            <a:r>
              <a:rPr lang="zh-CN" altLang="en-US" sz="2500" dirty="0">
                <a:latin typeface="宋体" pitchFamily="2" charset="-122"/>
              </a:rPr>
              <a:t>．结论</a:t>
            </a:r>
            <a:r>
              <a:rPr lang="en-US" altLang="zh-CN" sz="2500" dirty="0">
                <a:latin typeface="宋体" pitchFamily="2" charset="-122"/>
              </a:rPr>
              <a:t>——</a:t>
            </a:r>
            <a:r>
              <a:rPr lang="zh-CN" altLang="en-US" sz="2500" dirty="0">
                <a:latin typeface="宋体" pitchFamily="2" charset="-122"/>
              </a:rPr>
              <a:t>结果的分析、研究、比较、评价、应用，提出的问题，今后的课题，假设，启发，建议，预测等。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500" dirty="0">
                <a:latin typeface="宋体" pitchFamily="2" charset="-122"/>
              </a:rPr>
              <a:t>5</a:t>
            </a:r>
            <a:r>
              <a:rPr lang="zh-CN" altLang="en-US" sz="2500" dirty="0">
                <a:latin typeface="宋体" pitchFamily="2" charset="-122"/>
              </a:rPr>
              <a:t>．其他</a:t>
            </a:r>
            <a:r>
              <a:rPr lang="en-US" altLang="zh-CN" sz="2500" dirty="0">
                <a:latin typeface="宋体" pitchFamily="2" charset="-122"/>
              </a:rPr>
              <a:t>——</a:t>
            </a:r>
            <a:r>
              <a:rPr lang="zh-CN" altLang="en-US" sz="2500" dirty="0">
                <a:latin typeface="宋体" pitchFamily="2" charset="-122"/>
              </a:rPr>
              <a:t>不属于研究、研制、调查的主要目的，但就其见识和情报价值而言也是重要的信息。 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4000" dirty="0"/>
              <a:t>摘要写法要求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500" dirty="0"/>
              <a:t>1</a:t>
            </a:r>
            <a:r>
              <a:rPr lang="zh-CN" altLang="en-US" sz="2500" dirty="0"/>
              <a:t>．要客观、如实地反映一次文献，切不可加进文摘编写者的主观见解、解释或评论。如一次文献有明显原则性错误，可加</a:t>
            </a:r>
            <a:r>
              <a:rPr lang="zh-CN" altLang="en-US" sz="2500" dirty="0">
                <a:latin typeface="Arial"/>
              </a:rPr>
              <a:t>“</a:t>
            </a:r>
            <a:r>
              <a:rPr lang="zh-CN" altLang="en-US" sz="2500" dirty="0"/>
              <a:t>摘者注</a:t>
            </a:r>
            <a:r>
              <a:rPr lang="zh-CN" altLang="en-US" sz="2500" dirty="0">
                <a:latin typeface="Arial"/>
              </a:rPr>
              <a:t>”</a:t>
            </a:r>
            <a:r>
              <a:rPr lang="zh-CN" altLang="en-US" sz="2500" dirty="0"/>
              <a:t>。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500" dirty="0"/>
              <a:t>2</a:t>
            </a:r>
            <a:r>
              <a:rPr lang="zh-CN" altLang="en-US" sz="2500" dirty="0"/>
              <a:t>．要着重反映新内容和作者特别强调的观点。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500" dirty="0"/>
              <a:t>3</a:t>
            </a:r>
            <a:r>
              <a:rPr lang="zh-CN" altLang="en-US" sz="2500" dirty="0"/>
              <a:t>．要排除在本学科领域已成常识的内容。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500" dirty="0"/>
              <a:t>4</a:t>
            </a:r>
            <a:r>
              <a:rPr lang="zh-CN" altLang="en-US" sz="2500" dirty="0"/>
              <a:t>．不得简单地重复题名中已有的信息。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500" dirty="0"/>
              <a:t>5</a:t>
            </a:r>
            <a:r>
              <a:rPr lang="zh-CN" altLang="en-US" sz="2500" dirty="0"/>
              <a:t>．书写要合乎语法、保持上下文的逻辑关系，尽量同作者的文体保持一致。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500" dirty="0"/>
              <a:t>6</a:t>
            </a:r>
            <a:r>
              <a:rPr lang="zh-CN" altLang="en-US" sz="2500" dirty="0"/>
              <a:t>．结构要严谨，表达要简明，语义要确切。一般不分段落。 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620713"/>
            <a:ext cx="7856537" cy="53213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500" dirty="0"/>
              <a:t>7</a:t>
            </a:r>
            <a:r>
              <a:rPr lang="zh-CN" altLang="en-US" sz="2500" dirty="0"/>
              <a:t>．要用第三人称的写法。应采用</a:t>
            </a:r>
            <a:r>
              <a:rPr lang="zh-CN" altLang="en-US" sz="2500" dirty="0">
                <a:latin typeface="Arial"/>
              </a:rPr>
              <a:t>“</a:t>
            </a:r>
            <a:r>
              <a:rPr lang="zh-CN" altLang="en-US" sz="2500" dirty="0"/>
              <a:t>对</a:t>
            </a:r>
            <a:r>
              <a:rPr lang="en-US" altLang="zh-CN" sz="2500" dirty="0">
                <a:latin typeface="Arial"/>
              </a:rPr>
              <a:t>……</a:t>
            </a:r>
            <a:r>
              <a:rPr lang="zh-CN" altLang="en-US" sz="2500" dirty="0"/>
              <a:t>进行了研究</a:t>
            </a:r>
            <a:r>
              <a:rPr lang="zh-CN" altLang="en-US" sz="2500" dirty="0">
                <a:latin typeface="Arial"/>
              </a:rPr>
              <a:t>”</a:t>
            </a:r>
            <a:r>
              <a:rPr lang="zh-CN" altLang="en-US" sz="2500" dirty="0"/>
              <a:t>、</a:t>
            </a:r>
            <a:r>
              <a:rPr lang="zh-CN" altLang="en-US" sz="2500" dirty="0">
                <a:latin typeface="Arial"/>
              </a:rPr>
              <a:t>“</a:t>
            </a:r>
            <a:r>
              <a:rPr lang="zh-CN" altLang="en-US" sz="2500" dirty="0"/>
              <a:t>报告了</a:t>
            </a:r>
            <a:r>
              <a:rPr lang="en-US" altLang="zh-CN" sz="2500" dirty="0">
                <a:latin typeface="Arial"/>
              </a:rPr>
              <a:t>……</a:t>
            </a:r>
            <a:r>
              <a:rPr lang="zh-CN" altLang="en-US" sz="2500" dirty="0"/>
              <a:t>现状</a:t>
            </a:r>
            <a:r>
              <a:rPr lang="zh-CN" altLang="en-US" sz="2500" dirty="0">
                <a:latin typeface="Arial"/>
              </a:rPr>
              <a:t>”</a:t>
            </a:r>
            <a:r>
              <a:rPr lang="zh-CN" altLang="en-US" sz="2500" dirty="0"/>
              <a:t>、</a:t>
            </a:r>
            <a:r>
              <a:rPr lang="zh-CN" altLang="en-US" sz="2500" dirty="0">
                <a:latin typeface="Arial"/>
              </a:rPr>
              <a:t>“</a:t>
            </a:r>
            <a:r>
              <a:rPr lang="zh-CN" altLang="en-US" sz="2500" dirty="0"/>
              <a:t>进行了</a:t>
            </a:r>
            <a:r>
              <a:rPr lang="en-US" altLang="zh-CN" sz="2500" dirty="0">
                <a:latin typeface="Arial"/>
              </a:rPr>
              <a:t>……</a:t>
            </a:r>
            <a:r>
              <a:rPr lang="zh-CN" altLang="en-US" sz="2500" dirty="0"/>
              <a:t>调查</a:t>
            </a:r>
            <a:r>
              <a:rPr lang="zh-CN" altLang="en-US" sz="2500" dirty="0">
                <a:latin typeface="Arial"/>
              </a:rPr>
              <a:t>”</a:t>
            </a:r>
            <a:r>
              <a:rPr lang="zh-CN" altLang="en-US" sz="2500" dirty="0"/>
              <a:t>等记述方法标明一次文献的性质和文献主题，不必使用</a:t>
            </a:r>
            <a:r>
              <a:rPr lang="zh-CN" altLang="en-US" sz="2500" dirty="0">
                <a:latin typeface="Arial"/>
              </a:rPr>
              <a:t>“</a:t>
            </a:r>
            <a:r>
              <a:rPr lang="zh-CN" altLang="en-US" sz="2500" dirty="0"/>
              <a:t>本文</a:t>
            </a:r>
            <a:r>
              <a:rPr lang="zh-CN" altLang="en-US" sz="2500" dirty="0">
                <a:latin typeface="Arial"/>
              </a:rPr>
              <a:t>”</a:t>
            </a:r>
            <a:r>
              <a:rPr lang="zh-CN" altLang="en-US" sz="2500" dirty="0"/>
              <a:t>、</a:t>
            </a:r>
            <a:r>
              <a:rPr lang="zh-CN" altLang="en-US" sz="2500" dirty="0">
                <a:latin typeface="Arial"/>
              </a:rPr>
              <a:t>“</a:t>
            </a:r>
            <a:r>
              <a:rPr lang="zh-CN" altLang="en-US" sz="2500" dirty="0"/>
              <a:t>作者</a:t>
            </a:r>
            <a:r>
              <a:rPr lang="zh-CN" altLang="en-US" sz="2500" dirty="0">
                <a:latin typeface="Arial"/>
              </a:rPr>
              <a:t>”</a:t>
            </a:r>
            <a:r>
              <a:rPr lang="zh-CN" altLang="en-US" sz="2500" dirty="0"/>
              <a:t>等作为主语。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500" dirty="0"/>
              <a:t>8</a:t>
            </a:r>
            <a:r>
              <a:rPr lang="zh-CN" altLang="en-US" sz="2500" dirty="0"/>
              <a:t>．除非该文献证实或否定了他人已出版的著作，否则不用引文。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500" dirty="0"/>
              <a:t>9</a:t>
            </a:r>
            <a:r>
              <a:rPr lang="zh-CN" altLang="en-US" sz="2500" dirty="0"/>
              <a:t>．要采用规范化的名词术语（包括地名、机构名和人名）；尚未规范化的词，以使用一次文献所采用者为原则。新术语或尚无合适汉文术语的，可用原文或译出后加括号注明原文。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500" dirty="0"/>
              <a:t>10</a:t>
            </a:r>
            <a:r>
              <a:rPr lang="zh-CN" altLang="en-US" sz="2500" dirty="0"/>
              <a:t>．商品名需要时应加注学名。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500" dirty="0"/>
              <a:t>11</a:t>
            </a:r>
            <a:r>
              <a:rPr lang="zh-CN" altLang="en-US" sz="2500" dirty="0"/>
              <a:t>．缩略语、略称、代号，除了相邻专业的读者也能清楚理解的以外，在首次出现处必须加以说明。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500" dirty="0"/>
              <a:t>12</a:t>
            </a:r>
            <a:r>
              <a:rPr lang="zh-CN" altLang="en-US" sz="2500" dirty="0"/>
              <a:t>．应采用国家颁布的法定计量单位。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500" dirty="0"/>
              <a:t>13</a:t>
            </a:r>
            <a:r>
              <a:rPr lang="zh-CN" altLang="en-US" sz="2500" dirty="0"/>
              <a:t>．要注意正确使用简化字和标点符号。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3200" b="1" dirty="0"/>
              <a:t>（三）在退修、校对过程中出现的问题，也是不能忽视的问题。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作者校对是作者对论文修改的最后机会，务请仔细认真细校对</a:t>
            </a:r>
            <a:r>
              <a:rPr lang="en-US" altLang="zh-CN" dirty="0"/>
              <a:t>(2</a:t>
            </a:r>
            <a:r>
              <a:rPr lang="zh-CN" altLang="en-US" dirty="0"/>
              <a:t>～</a:t>
            </a:r>
            <a:r>
              <a:rPr lang="en-US" altLang="zh-CN" dirty="0"/>
              <a:t>3</a:t>
            </a:r>
            <a:r>
              <a:rPr lang="zh-CN" altLang="en-US" dirty="0"/>
              <a:t>遍</a:t>
            </a:r>
            <a:r>
              <a:rPr lang="en-US" altLang="zh-CN" dirty="0"/>
              <a:t>)</a:t>
            </a:r>
            <a:r>
              <a:rPr lang="zh-CN" altLang="en-US" dirty="0"/>
              <a:t>。 </a:t>
            </a:r>
          </a:p>
          <a:p>
            <a:r>
              <a:rPr lang="zh-CN" altLang="en-US" dirty="0"/>
              <a:t>必须对全文逐字审校，包括标题、作者署名、单位、摘要、关键词、正文、参考文献等。</a:t>
            </a:r>
          </a:p>
          <a:p>
            <a:r>
              <a:rPr lang="zh-CN" altLang="en-US" dirty="0"/>
              <a:t>使用删除、增补、调换、挪动、分段、合并等校对符号应规范、正确、清楚。 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latin typeface="华文琥珀" pitchFamily="2" charset="-122"/>
                <a:ea typeface="华文琥珀" pitchFamily="2" charset="-122"/>
              </a:rPr>
              <a:t>四、学报审稿规程与要点有哪些？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dirty="0"/>
              <a:t>1</a:t>
            </a:r>
            <a:r>
              <a:rPr lang="zh-CN" altLang="en-US" dirty="0"/>
              <a:t>．编辑人员的角色定位：编辑人员＝法官</a:t>
            </a:r>
            <a:r>
              <a:rPr lang="en-US" altLang="zh-CN" dirty="0"/>
              <a:t>+</a:t>
            </a:r>
            <a:r>
              <a:rPr lang="zh-CN" altLang="en-US" dirty="0"/>
              <a:t>化妆师</a:t>
            </a:r>
            <a:r>
              <a:rPr lang="en-US" altLang="zh-CN" dirty="0"/>
              <a:t>+</a:t>
            </a:r>
            <a:r>
              <a:rPr lang="zh-CN" altLang="en-US" dirty="0"/>
              <a:t>推销员。</a:t>
            </a:r>
          </a:p>
          <a:p>
            <a:pPr>
              <a:lnSpc>
                <a:spcPct val="90000"/>
              </a:lnSpc>
            </a:pPr>
            <a:r>
              <a:rPr lang="zh-CN" altLang="en-US" dirty="0"/>
              <a:t>作为</a:t>
            </a:r>
            <a:r>
              <a:rPr lang="zh-CN" altLang="en-US" dirty="0">
                <a:latin typeface="Arial"/>
              </a:rPr>
              <a:t>“</a:t>
            </a:r>
            <a:r>
              <a:rPr lang="zh-CN" altLang="en-US" dirty="0"/>
              <a:t>法官</a:t>
            </a:r>
            <a:r>
              <a:rPr lang="zh-CN" altLang="en-US" dirty="0">
                <a:latin typeface="Arial"/>
              </a:rPr>
              <a:t>”</a:t>
            </a:r>
            <a:r>
              <a:rPr lang="zh-CN" altLang="en-US" dirty="0"/>
              <a:t>，就是让作者在每一篇稿件中体会到客观公正；</a:t>
            </a:r>
          </a:p>
          <a:p>
            <a:pPr>
              <a:lnSpc>
                <a:spcPct val="90000"/>
              </a:lnSpc>
            </a:pPr>
            <a:r>
              <a:rPr lang="zh-CN" altLang="en-US" dirty="0"/>
              <a:t>作为</a:t>
            </a:r>
            <a:r>
              <a:rPr lang="zh-CN" altLang="en-US" dirty="0">
                <a:latin typeface="Arial"/>
              </a:rPr>
              <a:t>“</a:t>
            </a:r>
            <a:r>
              <a:rPr lang="zh-CN" altLang="en-US" dirty="0"/>
              <a:t>化妆师</a:t>
            </a:r>
            <a:r>
              <a:rPr lang="zh-CN" altLang="en-US" dirty="0">
                <a:latin typeface="Arial"/>
              </a:rPr>
              <a:t>”</a:t>
            </a:r>
            <a:r>
              <a:rPr lang="zh-CN" altLang="en-US" dirty="0"/>
              <a:t>，就为论文发表提供编辑加工，不出现问题；</a:t>
            </a:r>
          </a:p>
          <a:p>
            <a:pPr>
              <a:lnSpc>
                <a:spcPct val="90000"/>
              </a:lnSpc>
            </a:pPr>
            <a:r>
              <a:rPr lang="zh-CN" altLang="en-US" dirty="0"/>
              <a:t>作为</a:t>
            </a:r>
            <a:r>
              <a:rPr lang="zh-CN" altLang="en-US" dirty="0">
                <a:latin typeface="Arial"/>
              </a:rPr>
              <a:t>“</a:t>
            </a:r>
            <a:r>
              <a:rPr lang="zh-CN" altLang="en-US" dirty="0"/>
              <a:t>推销员</a:t>
            </a:r>
            <a:r>
              <a:rPr lang="zh-CN" altLang="en-US" dirty="0">
                <a:latin typeface="Arial"/>
              </a:rPr>
              <a:t>”</a:t>
            </a:r>
            <a:r>
              <a:rPr lang="zh-CN" altLang="en-US" dirty="0"/>
              <a:t>，就要期刊平台上让更多读者读到作者论文，从而产生社会效益。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33375"/>
            <a:ext cx="7458075" cy="1501775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3200" dirty="0"/>
              <a:t>2.</a:t>
            </a:r>
            <a:r>
              <a:rPr lang="zh-CN" altLang="en-US" sz="3200" dirty="0"/>
              <a:t>学报实行三审制和双向匿名审稿，初审由责任编辑担任，二审由专家担任，终审由主编担任。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2205038"/>
            <a:ext cx="7640637" cy="373697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zh-CN" altLang="en-US" sz="2800" dirty="0"/>
              <a:t>责任编辑：</a:t>
            </a:r>
          </a:p>
          <a:p>
            <a:pPr>
              <a:buFont typeface="Wingdings" pitchFamily="2" charset="2"/>
              <a:buNone/>
            </a:pPr>
            <a:r>
              <a:rPr lang="zh-CN" altLang="en-US" sz="2500" dirty="0"/>
              <a:t>（</a:t>
            </a:r>
            <a:r>
              <a:rPr lang="en-US" altLang="zh-CN" sz="2500" dirty="0"/>
              <a:t>1</a:t>
            </a:r>
            <a:r>
              <a:rPr lang="zh-CN" altLang="en-US" sz="2500" dirty="0"/>
              <a:t>）对所有来稿均进行选题性质、创新性、科学性、规范性、学术价值等五个方面的综合评审</a:t>
            </a:r>
            <a:r>
              <a:rPr lang="zh-CN" altLang="en-US" sz="2500" dirty="0" smtClean="0"/>
              <a:t>。</a:t>
            </a:r>
            <a:endParaRPr lang="en-US" altLang="zh-CN" sz="2500" dirty="0" smtClean="0"/>
          </a:p>
          <a:p>
            <a:r>
              <a:rPr lang="zh-CN" altLang="en-US" sz="2500" dirty="0" smtClean="0"/>
              <a:t>在</a:t>
            </a:r>
            <a:r>
              <a:rPr lang="zh-CN" altLang="en-US" sz="2500" dirty="0"/>
              <a:t>处理同类稿件时，对校内稿件与校外稿件要一视同仁，做到客观和</a:t>
            </a:r>
            <a:r>
              <a:rPr lang="zh-CN" altLang="en-US" sz="2500" dirty="0" smtClean="0"/>
              <a:t>公正。</a:t>
            </a:r>
            <a:endParaRPr lang="en-US" altLang="zh-CN" sz="2500" dirty="0" smtClean="0"/>
          </a:p>
          <a:p>
            <a:r>
              <a:rPr lang="zh-CN" altLang="en-US" sz="2500" dirty="0" smtClean="0"/>
              <a:t>根据</a:t>
            </a:r>
            <a:r>
              <a:rPr lang="zh-CN" altLang="en-US" sz="2500" dirty="0"/>
              <a:t>稿件需求情况，编辑部会在某段时间对某类稿件有所倾斜，但不影响质量要求</a:t>
            </a:r>
            <a:r>
              <a:rPr lang="zh-CN" altLang="en-US" sz="2500" dirty="0" smtClean="0"/>
              <a:t>。</a:t>
            </a:r>
            <a:endParaRPr lang="en-US" altLang="zh-CN" sz="2500" dirty="0" smtClean="0"/>
          </a:p>
          <a:p>
            <a:r>
              <a:rPr lang="zh-CN" altLang="en-US" sz="2500" dirty="0" smtClean="0"/>
              <a:t>让</a:t>
            </a:r>
            <a:r>
              <a:rPr lang="zh-CN" altLang="en-US" sz="2500" dirty="0"/>
              <a:t>广大作者在每一篇来稿中体会到客观与公正，这是目标也是原则。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2500" dirty="0"/>
              <a:t>（</a:t>
            </a:r>
            <a:r>
              <a:rPr lang="en-US" altLang="zh-CN" sz="2500" dirty="0"/>
              <a:t>2</a:t>
            </a:r>
            <a:r>
              <a:rPr lang="zh-CN" altLang="en-US" sz="2500" dirty="0"/>
              <a:t>）对那些学科不对口，或水平很低，或写作格式存在严重问题的稿件，可在写明充分的退稿理由之后，直接判为退稿。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2500" dirty="0"/>
              <a:t>（</a:t>
            </a:r>
            <a:r>
              <a:rPr lang="en-US" altLang="zh-CN" sz="2500" dirty="0"/>
              <a:t>3</a:t>
            </a:r>
            <a:r>
              <a:rPr lang="zh-CN" altLang="en-US" sz="2500" dirty="0"/>
              <a:t>）对在选题性质、创新性、科学性、规范性、学术价值等五个方面都优秀的稿件，可以直接提交终审；如有少量需要修改的地方，可让作者修改之后再提交终审。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2500" dirty="0"/>
              <a:t>（</a:t>
            </a:r>
            <a:r>
              <a:rPr lang="en-US" altLang="zh-CN" sz="2500" dirty="0"/>
              <a:t>4</a:t>
            </a:r>
            <a:r>
              <a:rPr lang="zh-CN" altLang="en-US" sz="2500" dirty="0"/>
              <a:t>）一般来说，通过责任编辑初审的稿件都需要送交专家二审，以便对稿件学术水平和质量进行进一步判断，并提出进一步修改意见</a:t>
            </a:r>
            <a:r>
              <a:rPr lang="zh-CN" altLang="en-US" sz="2500" dirty="0" smtClean="0"/>
              <a:t>。</a:t>
            </a:r>
            <a:endParaRPr lang="zh-CN" altLang="en-US" sz="2500" dirty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800" dirty="0"/>
              <a:t>（</a:t>
            </a:r>
            <a:r>
              <a:rPr lang="en-US" altLang="zh-CN" sz="2800" dirty="0"/>
              <a:t>5</a:t>
            </a:r>
            <a:r>
              <a:rPr lang="zh-CN" altLang="en-US" sz="2800" dirty="0"/>
              <a:t>）对于责任编辑熟悉并有充分把握的学科论文，如果文稿质量确实较好，可由责任编辑对论文进一步提出全面的、具体的修改建议，退回给作者修改。责任编辑对修改稿充分认可，可直接提交终审。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800" dirty="0"/>
              <a:t>（</a:t>
            </a:r>
            <a:r>
              <a:rPr lang="en-US" altLang="zh-CN" sz="2800" dirty="0"/>
              <a:t>6</a:t>
            </a:r>
            <a:r>
              <a:rPr lang="zh-CN" altLang="en-US" sz="2800" dirty="0"/>
              <a:t>）对于责任编辑熟悉并有充分把握的学科论文，如果文稿确有不错的质量基础，可提出全面的、具体的修改建议，让作者认真修改之后再重新投稿。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第一项</a:t>
            </a:r>
            <a:r>
              <a:rPr lang="zh-CN" altLang="en-US" dirty="0" smtClean="0"/>
              <a:t>改</a:t>
            </a:r>
            <a:r>
              <a:rPr lang="zh-CN" altLang="en-US" dirty="0" smtClean="0"/>
              <a:t>革</a:t>
            </a:r>
            <a:r>
              <a:rPr lang="zh-CN" altLang="en-US" dirty="0" smtClean="0"/>
              <a:t>措施</a:t>
            </a:r>
            <a:r>
              <a:rPr lang="zh-CN" altLang="en-US" dirty="0"/>
              <a:t>：改变学报多年来的编辑工作方式，改革以纸质版为对象的审稿方式为编辑部在线办公系统。</a:t>
            </a:r>
          </a:p>
          <a:p>
            <a:r>
              <a:rPr lang="zh-CN" altLang="en-US" dirty="0"/>
              <a:t>包括两大部分：一是建立学报网站，二是建立在线办公系统。</a:t>
            </a:r>
          </a:p>
          <a:p>
            <a:r>
              <a:rPr lang="zh-CN" altLang="en-US" dirty="0"/>
              <a:t>学报网址：</a:t>
            </a:r>
            <a:r>
              <a:rPr lang="en-US" altLang="zh-CN" dirty="0">
                <a:hlinkClick r:id="rId3"/>
              </a:rPr>
              <a:t>http://gdwy.cbpt.cnki.net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928670"/>
            <a:ext cx="8229600" cy="468632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dirty="0"/>
              <a:t>专家</a:t>
            </a:r>
          </a:p>
          <a:p>
            <a:pPr>
              <a:buFont typeface="Wingdings" pitchFamily="2" charset="2"/>
              <a:buNone/>
            </a:pPr>
            <a:endParaRPr lang="en-US" altLang="zh-CN" dirty="0"/>
          </a:p>
        </p:txBody>
      </p:sp>
      <p:pic>
        <p:nvPicPr>
          <p:cNvPr id="289796" name="Picture 4" descr="QQ截图20150512193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1928802"/>
            <a:ext cx="8288668" cy="332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142984"/>
            <a:ext cx="8229600" cy="468632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800" dirty="0"/>
              <a:t>主编：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500" dirty="0"/>
              <a:t>（</a:t>
            </a:r>
            <a:r>
              <a:rPr lang="en-US" altLang="zh-CN" sz="2500" dirty="0"/>
              <a:t>1</a:t>
            </a:r>
            <a:r>
              <a:rPr lang="zh-CN" altLang="en-US" sz="2500" dirty="0"/>
              <a:t>）稿件终审结合初审、复审意见给出最终意见，稿件终审处理的原则和方法与初审、复审基本相同，稿件质量是第一要求。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500" dirty="0"/>
              <a:t>（</a:t>
            </a:r>
            <a:r>
              <a:rPr lang="en-US" altLang="zh-CN" sz="2500" dirty="0"/>
              <a:t>2</a:t>
            </a:r>
            <a:r>
              <a:rPr lang="zh-CN" altLang="en-US" sz="2500" dirty="0"/>
              <a:t>）终审结果分为四种情况：一是直接录用，上传最终稿；二是发给责编进行编修；三是对问题不大的稿件退审，如专家重审，作者退修等；四是对问题很大的稿件直接退稿。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500" dirty="0"/>
              <a:t>（</a:t>
            </a:r>
            <a:r>
              <a:rPr lang="en-US" altLang="zh-CN" sz="2500" dirty="0"/>
              <a:t>3</a:t>
            </a:r>
            <a:r>
              <a:rPr lang="zh-CN" altLang="en-US" sz="2500" dirty="0"/>
              <a:t>）终审过程分为三个阶段：一是决定稿件是否进入编修？二是决定稿件是否录用？三是决定稿件在哪一期出版？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01080" cy="1082660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latin typeface="华文琥珀" pitchFamily="2" charset="-122"/>
                <a:ea typeface="华文琥珀" pitchFamily="2" charset="-122"/>
              </a:rPr>
              <a:t>五、学报期待作者如何进行稿件退修？</a:t>
            </a:r>
            <a:endParaRPr lang="zh-CN" altLang="en-US" sz="4000" dirty="0">
              <a:solidFill>
                <a:srgbClr val="FF0000"/>
              </a:solidFill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退修过程中，经常出现的问题是作者态度不认真和作者修改能力不足。</a:t>
            </a:r>
          </a:p>
          <a:p>
            <a:r>
              <a:rPr lang="zh-CN" altLang="en-US" dirty="0"/>
              <a:t>退修要按照编辑部所发的意见（包括专家、编辑）进行逐项修改，每个项目都不应忽视。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301624"/>
            <a:ext cx="7897839" cy="1841491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/>
              <a:t>“</a:t>
            </a:r>
            <a:r>
              <a:rPr lang="zh-CN" altLang="en-US" sz="3200" dirty="0"/>
              <a:t>本刊参考文献格式”，可从本刊网站上下载，这个方面一定都要准确，这也是学术论文的基本功。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idx="1"/>
          </p:nvPr>
        </p:nvSpPr>
        <p:spPr>
          <a:xfrm>
            <a:off x="1000100" y="2285992"/>
            <a:ext cx="7313613" cy="4114800"/>
          </a:xfrm>
        </p:spPr>
        <p:txBody>
          <a:bodyPr/>
          <a:lstStyle/>
          <a:p>
            <a:r>
              <a:rPr lang="zh-CN" altLang="en-US" dirty="0"/>
              <a:t>关于参考文献有五花八门的错误，将总结之后放在本刊网站上。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3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142984"/>
            <a:ext cx="8229600" cy="46863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dirty="0"/>
              <a:t>本刊采用</a:t>
            </a:r>
            <a:r>
              <a:rPr lang="zh-CN" altLang="en-US" dirty="0">
                <a:latin typeface="Arial"/>
              </a:rPr>
              <a:t>“</a:t>
            </a:r>
            <a:r>
              <a:rPr lang="zh-CN" altLang="en-US" dirty="0"/>
              <a:t>著作</a:t>
            </a:r>
            <a:r>
              <a:rPr lang="en-US" altLang="zh-CN" dirty="0">
                <a:latin typeface="Arial"/>
              </a:rPr>
              <a:t>—</a:t>
            </a:r>
            <a:r>
              <a:rPr lang="zh-CN" altLang="en-US" dirty="0"/>
              <a:t>出版年制</a:t>
            </a:r>
            <a:r>
              <a:rPr lang="zh-CN" altLang="en-US" dirty="0">
                <a:latin typeface="Arial"/>
              </a:rPr>
              <a:t>”</a:t>
            </a:r>
            <a:r>
              <a:rPr lang="zh-CN" altLang="en-US" dirty="0"/>
              <a:t>标注参考文献，根据国标</a:t>
            </a:r>
            <a:r>
              <a:rPr lang="en-US" altLang="zh-CN" dirty="0"/>
              <a:t>《</a:t>
            </a:r>
            <a:r>
              <a:rPr lang="zh-CN" altLang="en-US" dirty="0"/>
              <a:t>文后参考文献著录规则</a:t>
            </a:r>
            <a:r>
              <a:rPr lang="en-US" altLang="zh-CN" dirty="0"/>
              <a:t>》</a:t>
            </a:r>
            <a:r>
              <a:rPr lang="zh-CN" altLang="en-US" dirty="0"/>
              <a:t>（</a:t>
            </a:r>
            <a:r>
              <a:rPr lang="en-US" altLang="zh-CN" dirty="0"/>
              <a:t>GB/T 7714-2005</a:t>
            </a:r>
            <a:r>
              <a:rPr lang="zh-CN" altLang="en-US" dirty="0"/>
              <a:t>）制定。</a:t>
            </a:r>
          </a:p>
          <a:p>
            <a:pPr>
              <a:lnSpc>
                <a:spcPct val="90000"/>
              </a:lnSpc>
            </a:pPr>
            <a:r>
              <a:rPr lang="zh-CN" altLang="en-US" dirty="0"/>
              <a:t>文后参考文献表排列方式是：中文文献在前，以作者姓名的汉语拼音为序；外文文献在后，以作者姓氏的字母为序。</a:t>
            </a:r>
          </a:p>
          <a:p>
            <a:pPr>
              <a:lnSpc>
                <a:spcPct val="90000"/>
              </a:lnSpc>
            </a:pPr>
            <a:r>
              <a:rPr lang="zh-CN" altLang="en-US" dirty="0"/>
              <a:t>每条参考文献，首行顶格排列，第二行起后退</a:t>
            </a:r>
            <a:r>
              <a:rPr lang="en-US" altLang="zh-CN" dirty="0"/>
              <a:t>2</a:t>
            </a:r>
            <a:r>
              <a:rPr lang="zh-CN" altLang="en-US" dirty="0"/>
              <a:t>个中文字符（即</a:t>
            </a:r>
            <a:r>
              <a:rPr lang="en-US" altLang="zh-CN" dirty="0"/>
              <a:t>4</a:t>
            </a:r>
            <a:r>
              <a:rPr lang="zh-CN" altLang="en-US" dirty="0"/>
              <a:t>个半角字符），且前面不必用</a:t>
            </a:r>
            <a:r>
              <a:rPr lang="en-US" altLang="zh-CN" dirty="0"/>
              <a:t>[1][2]</a:t>
            </a:r>
            <a:r>
              <a:rPr lang="en-US" altLang="zh-CN" dirty="0">
                <a:latin typeface="Arial"/>
              </a:rPr>
              <a:t>……</a:t>
            </a:r>
            <a:r>
              <a:rPr lang="zh-CN" altLang="en-US" dirty="0"/>
              <a:t>标出顺序。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标志符号，不要等同于标点符号。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除了</a:t>
            </a:r>
            <a:r>
              <a:rPr lang="en-US" altLang="zh-CN" sz="2800" dirty="0"/>
              <a:t>(</a:t>
            </a:r>
            <a:r>
              <a:rPr lang="zh-CN" altLang="en-US" sz="2800" dirty="0"/>
              <a:t>　</a:t>
            </a:r>
            <a:r>
              <a:rPr lang="en-US" altLang="zh-CN" sz="2800" dirty="0"/>
              <a:t>)</a:t>
            </a:r>
            <a:r>
              <a:rPr lang="zh-CN" altLang="en-US" sz="2800" dirty="0"/>
              <a:t>、</a:t>
            </a:r>
            <a:r>
              <a:rPr lang="en-US" altLang="zh-CN" sz="2800" dirty="0"/>
              <a:t>[</a:t>
            </a:r>
            <a:r>
              <a:rPr lang="zh-CN" altLang="en-US" sz="2800" dirty="0"/>
              <a:t>　</a:t>
            </a:r>
            <a:r>
              <a:rPr lang="en-US" altLang="zh-CN" sz="2800" dirty="0"/>
              <a:t>]</a:t>
            </a:r>
            <a:r>
              <a:rPr lang="zh-CN" altLang="en-US" sz="2800" dirty="0"/>
              <a:t>、</a:t>
            </a:r>
            <a:r>
              <a:rPr lang="en-US" altLang="zh-CN" sz="2800" dirty="0"/>
              <a:t>/</a:t>
            </a:r>
            <a:r>
              <a:rPr lang="zh-CN" altLang="en-US" sz="2800" dirty="0"/>
              <a:t>、</a:t>
            </a:r>
            <a:r>
              <a:rPr lang="en-US" altLang="zh-CN" sz="2800" dirty="0"/>
              <a:t>-</a:t>
            </a:r>
            <a:r>
              <a:rPr lang="zh-CN" altLang="en-US" sz="2800" dirty="0"/>
              <a:t>之外，国标规定的著录用符号均为</a:t>
            </a:r>
            <a:r>
              <a:rPr lang="zh-CN" altLang="en-US" sz="2800" dirty="0">
                <a:solidFill>
                  <a:srgbClr val="FF0000"/>
                </a:solidFill>
              </a:rPr>
              <a:t>前置符</a:t>
            </a:r>
            <a:r>
              <a:rPr lang="zh-CN" altLang="en-US" sz="2800" dirty="0"/>
              <a:t>。</a:t>
            </a:r>
          </a:p>
          <a:p>
            <a:r>
              <a:rPr lang="zh-CN" altLang="en-US" sz="2800" dirty="0"/>
              <a:t>采用</a:t>
            </a:r>
            <a:r>
              <a:rPr lang="zh-CN" altLang="en-US" sz="2800" dirty="0">
                <a:latin typeface="Arial"/>
              </a:rPr>
              <a:t>“</a:t>
            </a:r>
            <a:r>
              <a:rPr lang="zh-CN" altLang="en-US" sz="2800" dirty="0"/>
              <a:t>著者</a:t>
            </a:r>
            <a:r>
              <a:rPr lang="en-US" altLang="zh-CN" sz="2800" dirty="0"/>
              <a:t>-</a:t>
            </a:r>
            <a:r>
              <a:rPr lang="zh-CN" altLang="en-US" sz="2800" dirty="0"/>
              <a:t>出版年制</a:t>
            </a:r>
            <a:r>
              <a:rPr lang="zh-CN" altLang="en-US" sz="2800" dirty="0">
                <a:latin typeface="Arial"/>
              </a:rPr>
              <a:t>”</a:t>
            </a:r>
            <a:r>
              <a:rPr lang="zh-CN" altLang="en-US" sz="2800" dirty="0"/>
              <a:t>的每条文献的第</a:t>
            </a:r>
            <a:r>
              <a:rPr lang="en-US" altLang="zh-CN" sz="2800" dirty="0"/>
              <a:t>1</a:t>
            </a:r>
            <a:r>
              <a:rPr lang="zh-CN" altLang="en-US" sz="2800" dirty="0"/>
              <a:t>个著录项目</a:t>
            </a:r>
            <a:r>
              <a:rPr lang="en-US" altLang="zh-CN" sz="2800" dirty="0"/>
              <a:t>(</a:t>
            </a:r>
            <a:r>
              <a:rPr lang="zh-CN" altLang="en-US" sz="2800" dirty="0"/>
              <a:t>如主要责任者等</a:t>
            </a:r>
            <a:r>
              <a:rPr lang="en-US" altLang="zh-CN" sz="2800" dirty="0"/>
              <a:t>)</a:t>
            </a:r>
            <a:r>
              <a:rPr lang="zh-CN" altLang="en-US" sz="2800" dirty="0"/>
              <a:t>前不用任何标志符号。</a:t>
            </a:r>
          </a:p>
          <a:p>
            <a:r>
              <a:rPr lang="zh-CN" altLang="en-US" sz="2800" dirty="0"/>
              <a:t>这些标志符号移植了我们常用的标点符号，但其功能和使用方法与传统的标点符号不同，它是一种前置符，是将标志符号置于一个著录项目或著录要素之前，使著录项目或著录要素个别化。 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/>
              <a:t>参考文献规定使用的标志符号如下：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latin typeface="Arial"/>
              </a:rPr>
              <a:t>“</a:t>
            </a:r>
            <a:r>
              <a:rPr lang="zh-CN" altLang="en-US"/>
              <a:t>．</a:t>
            </a:r>
            <a:r>
              <a:rPr lang="zh-CN" altLang="en-US">
                <a:latin typeface="Arial"/>
              </a:rPr>
              <a:t>”</a:t>
            </a:r>
            <a:r>
              <a:rPr lang="zh-CN" altLang="en-US"/>
              <a:t>（全角圆点）</a:t>
            </a:r>
            <a:r>
              <a:rPr lang="en-US" altLang="zh-CN">
                <a:latin typeface="Arial"/>
              </a:rPr>
              <a:t>——</a:t>
            </a:r>
            <a:r>
              <a:rPr lang="zh-CN" altLang="en-US"/>
              <a:t>用于题名项、析出文献题名项、其他责任者、析出文献其他责任者、版本项、出版项、出处项、专利文献的</a:t>
            </a:r>
            <a:r>
              <a:rPr lang="zh-CN" altLang="en-US">
                <a:latin typeface="Arial"/>
              </a:rPr>
              <a:t>“</a:t>
            </a:r>
            <a:r>
              <a:rPr lang="zh-CN" altLang="en-US"/>
              <a:t>公告日期或公开日期</a:t>
            </a:r>
            <a:r>
              <a:rPr lang="zh-CN" altLang="en-US">
                <a:latin typeface="Arial"/>
              </a:rPr>
              <a:t>”</a:t>
            </a:r>
            <a:r>
              <a:rPr lang="zh-CN" altLang="en-US"/>
              <a:t>项、获取和访问路径以及著者出版年制中的出版年前。每条文献的结尾可用</a:t>
            </a:r>
            <a:r>
              <a:rPr lang="zh-CN" altLang="en-US">
                <a:latin typeface="Arial"/>
              </a:rPr>
              <a:t>“</a:t>
            </a:r>
            <a:r>
              <a:rPr lang="zh-CN" altLang="en-US"/>
              <a:t>．</a:t>
            </a:r>
            <a:r>
              <a:rPr lang="zh-CN" altLang="en-US">
                <a:latin typeface="Arial"/>
              </a:rPr>
              <a:t>”</a:t>
            </a:r>
            <a:r>
              <a:rPr lang="zh-CN" altLang="en-US"/>
              <a:t>号。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latin typeface="Arial"/>
              </a:rPr>
              <a:t>“</a:t>
            </a:r>
            <a:r>
              <a:rPr lang="zh-CN" altLang="en-US"/>
              <a:t>：</a:t>
            </a:r>
            <a:r>
              <a:rPr lang="zh-CN" altLang="en-US">
                <a:latin typeface="Arial"/>
              </a:rPr>
              <a:t>”</a:t>
            </a:r>
            <a:r>
              <a:rPr lang="zh-CN" altLang="en-US"/>
              <a:t>（中文冒号）</a:t>
            </a:r>
            <a:r>
              <a:rPr lang="en-US" altLang="zh-CN">
                <a:latin typeface="Arial"/>
              </a:rPr>
              <a:t>——</a:t>
            </a:r>
            <a:r>
              <a:rPr lang="zh-CN" altLang="en-US"/>
              <a:t>用于其他题名信息、出版者、引文页码、析出文献的页码、专利国别前。</a:t>
            </a:r>
          </a:p>
          <a:p>
            <a:endParaRPr lang="zh-CN" altLang="en-US"/>
          </a:p>
          <a:p>
            <a:r>
              <a:rPr lang="zh-CN" altLang="en-US">
                <a:latin typeface="Arial"/>
              </a:rPr>
              <a:t>“</a:t>
            </a:r>
            <a:r>
              <a:rPr lang="zh-CN" altLang="en-US"/>
              <a:t>，</a:t>
            </a:r>
            <a:r>
              <a:rPr lang="zh-CN" altLang="en-US">
                <a:latin typeface="Arial"/>
              </a:rPr>
              <a:t>”</a:t>
            </a:r>
            <a:r>
              <a:rPr lang="zh-CN" altLang="en-US"/>
              <a:t>（中文逗号）</a:t>
            </a:r>
            <a:r>
              <a:rPr lang="en-US" altLang="zh-CN">
                <a:latin typeface="Arial"/>
              </a:rPr>
              <a:t>——</a:t>
            </a:r>
            <a:r>
              <a:rPr lang="zh-CN" altLang="en-US"/>
              <a:t>用于同一著作方式的责任者、</a:t>
            </a:r>
            <a:r>
              <a:rPr lang="zh-CN" altLang="en-US">
                <a:latin typeface="Arial"/>
              </a:rPr>
              <a:t>“</a:t>
            </a:r>
            <a:r>
              <a:rPr lang="zh-CN" altLang="en-US"/>
              <a:t>等</a:t>
            </a:r>
            <a:r>
              <a:rPr lang="zh-CN" altLang="en-US">
                <a:latin typeface="Arial"/>
              </a:rPr>
              <a:t>”</a:t>
            </a:r>
            <a:r>
              <a:rPr lang="zh-CN" altLang="en-US"/>
              <a:t>或</a:t>
            </a:r>
            <a:r>
              <a:rPr lang="zh-CN" altLang="en-US">
                <a:latin typeface="Arial"/>
              </a:rPr>
              <a:t>“</a:t>
            </a:r>
            <a:r>
              <a:rPr lang="zh-CN" altLang="en-US"/>
              <a:t>译</a:t>
            </a:r>
            <a:r>
              <a:rPr lang="zh-CN" altLang="en-US">
                <a:latin typeface="Arial"/>
              </a:rPr>
              <a:t>”</a:t>
            </a:r>
            <a:r>
              <a:rPr lang="zh-CN" altLang="en-US"/>
              <a:t>字样、出版年、期刊年卷期标志中的年或卷号、专利号、科技报告号前。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latin typeface="Arial"/>
              </a:rPr>
              <a:t>“</a:t>
            </a:r>
            <a:r>
              <a:rPr lang="zh-CN" altLang="en-US"/>
              <a:t>；</a:t>
            </a:r>
            <a:r>
              <a:rPr lang="zh-CN" altLang="en-US">
                <a:latin typeface="Arial"/>
              </a:rPr>
              <a:t>”</a:t>
            </a:r>
            <a:r>
              <a:rPr lang="zh-CN" altLang="en-US"/>
              <a:t>（中文分号）</a:t>
            </a:r>
            <a:r>
              <a:rPr lang="en-US" altLang="zh-CN">
                <a:latin typeface="Arial"/>
              </a:rPr>
              <a:t>——</a:t>
            </a:r>
            <a:r>
              <a:rPr lang="zh-CN" altLang="en-US"/>
              <a:t>用于期刊后续的年卷期标志与页码、同一责任者的合订题名前。</a:t>
            </a:r>
          </a:p>
          <a:p>
            <a:endParaRPr lang="zh-CN" altLang="en-US"/>
          </a:p>
          <a:p>
            <a:r>
              <a:rPr lang="zh-CN" altLang="en-US">
                <a:latin typeface="Arial"/>
              </a:rPr>
              <a:t>“</a:t>
            </a:r>
            <a:r>
              <a:rPr lang="zh-CN" altLang="en-US"/>
              <a:t>∥</a:t>
            </a:r>
            <a:r>
              <a:rPr lang="zh-CN" altLang="en-US">
                <a:latin typeface="Arial"/>
              </a:rPr>
              <a:t>”</a:t>
            </a:r>
            <a:r>
              <a:rPr lang="zh-CN" altLang="en-US"/>
              <a:t>（中文双斜线）</a:t>
            </a:r>
            <a:r>
              <a:rPr lang="en-US" altLang="zh-CN">
                <a:latin typeface="Arial"/>
              </a:rPr>
              <a:t>——</a:t>
            </a:r>
            <a:r>
              <a:rPr lang="zh-CN" altLang="en-US"/>
              <a:t>用于专著中的析出文献的出处项前。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latin typeface="Arial"/>
              </a:rPr>
              <a:t>“</a:t>
            </a:r>
            <a:r>
              <a:rPr lang="en-US" altLang="zh-CN"/>
              <a:t>(</a:t>
            </a:r>
            <a:r>
              <a:rPr lang="zh-CN" altLang="en-US"/>
              <a:t>　</a:t>
            </a:r>
            <a:r>
              <a:rPr lang="en-US" altLang="zh-CN"/>
              <a:t>)</a:t>
            </a:r>
            <a:r>
              <a:rPr lang="en-US" altLang="zh-CN">
                <a:latin typeface="Arial"/>
              </a:rPr>
              <a:t>”</a:t>
            </a:r>
            <a:r>
              <a:rPr lang="zh-CN" altLang="en-US"/>
              <a:t>（中文圆括号）</a:t>
            </a:r>
            <a:r>
              <a:rPr lang="en-US" altLang="zh-CN">
                <a:latin typeface="Arial"/>
              </a:rPr>
              <a:t>——</a:t>
            </a:r>
            <a:r>
              <a:rPr lang="zh-CN" altLang="en-US"/>
              <a:t>用于期刊年卷期标志中的期号、报纸的版次、电子文献更新或修改日期以及非公历纪年。</a:t>
            </a:r>
          </a:p>
          <a:p>
            <a:endParaRPr lang="zh-CN" altLang="en-US"/>
          </a:p>
          <a:p>
            <a:r>
              <a:rPr lang="zh-CN" altLang="en-US">
                <a:latin typeface="Arial"/>
              </a:rPr>
              <a:t>“</a:t>
            </a:r>
            <a:r>
              <a:rPr lang="en-US" altLang="zh-CN"/>
              <a:t>[</a:t>
            </a:r>
            <a:r>
              <a:rPr lang="zh-CN" altLang="en-US"/>
              <a:t>　</a:t>
            </a:r>
            <a:r>
              <a:rPr lang="en-US" altLang="zh-CN"/>
              <a:t>]</a:t>
            </a:r>
            <a:r>
              <a:rPr lang="en-US" altLang="zh-CN">
                <a:latin typeface="Arial"/>
              </a:rPr>
              <a:t>”</a:t>
            </a:r>
            <a:r>
              <a:rPr lang="zh-CN" altLang="en-US"/>
              <a:t>（中文方括号）</a:t>
            </a:r>
            <a:r>
              <a:rPr lang="en-US" altLang="zh-CN">
                <a:latin typeface="Arial"/>
              </a:rPr>
              <a:t>——</a:t>
            </a:r>
            <a:r>
              <a:rPr lang="zh-CN" altLang="en-US"/>
              <a:t>用于文献序号、文献类型标志、电子文献的引用日期以及自拟的信息。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华文琥珀" pitchFamily="2" charset="-122"/>
                <a:ea typeface="华文琥珀" pitchFamily="2" charset="-122"/>
              </a:rPr>
              <a:t>一、如何理解大学学报的办刊理念？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b="1" dirty="0"/>
              <a:t>（一）广外学报发展史</a:t>
            </a:r>
          </a:p>
          <a:p>
            <a:pPr>
              <a:buFont typeface="Wingdings" pitchFamily="2" charset="2"/>
              <a:buNone/>
            </a:pPr>
            <a:endParaRPr lang="zh-CN" altLang="en-US" dirty="0"/>
          </a:p>
          <a:p>
            <a:r>
              <a:rPr lang="en-US" altLang="zh-CN" dirty="0"/>
              <a:t>1990-1995</a:t>
            </a:r>
            <a:r>
              <a:rPr lang="zh-CN" altLang="en-US" dirty="0"/>
              <a:t>年，刊名称为</a:t>
            </a:r>
            <a:r>
              <a:rPr lang="en-US" altLang="zh-CN" dirty="0"/>
              <a:t>《</a:t>
            </a:r>
            <a:r>
              <a:rPr lang="zh-CN" altLang="en-US" dirty="0"/>
              <a:t>外国语高教研究</a:t>
            </a:r>
            <a:r>
              <a:rPr lang="en-US" altLang="zh-CN" dirty="0"/>
              <a:t>》</a:t>
            </a:r>
          </a:p>
          <a:p>
            <a:r>
              <a:rPr lang="en-US" altLang="zh-CN" dirty="0"/>
              <a:t>1996-2000</a:t>
            </a:r>
            <a:r>
              <a:rPr lang="zh-CN" altLang="en-US" dirty="0"/>
              <a:t>年，刊名改为</a:t>
            </a:r>
            <a:r>
              <a:rPr lang="en-US" altLang="zh-CN" dirty="0"/>
              <a:t>《</a:t>
            </a:r>
            <a:r>
              <a:rPr lang="zh-CN" altLang="en-US" dirty="0"/>
              <a:t>外语外贸高教研究</a:t>
            </a:r>
            <a:r>
              <a:rPr lang="en-US" altLang="zh-CN" dirty="0"/>
              <a:t>》</a:t>
            </a:r>
          </a:p>
          <a:p>
            <a:r>
              <a:rPr lang="en-US" altLang="zh-CN" dirty="0"/>
              <a:t>2001-</a:t>
            </a:r>
            <a:r>
              <a:rPr lang="zh-CN" altLang="en-US" dirty="0"/>
              <a:t>至今，刊名改为</a:t>
            </a:r>
            <a:r>
              <a:rPr lang="en-US" altLang="zh-CN" dirty="0"/>
              <a:t>《</a:t>
            </a:r>
            <a:r>
              <a:rPr lang="zh-CN" altLang="en-US" dirty="0"/>
              <a:t>广东外语外贸大学学报</a:t>
            </a:r>
            <a:r>
              <a:rPr lang="en-US" altLang="zh-CN" dirty="0"/>
              <a:t>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latin typeface="Arial"/>
              </a:rPr>
              <a:t>“</a:t>
            </a:r>
            <a:r>
              <a:rPr lang="en-US" altLang="zh-CN"/>
              <a:t>/</a:t>
            </a:r>
            <a:r>
              <a:rPr lang="en-US" altLang="zh-CN">
                <a:latin typeface="Arial"/>
              </a:rPr>
              <a:t>”</a:t>
            </a:r>
            <a:r>
              <a:rPr lang="zh-CN" altLang="en-US"/>
              <a:t>（中文斜线号）</a:t>
            </a:r>
            <a:r>
              <a:rPr lang="en-US" altLang="zh-CN">
                <a:latin typeface="Arial"/>
              </a:rPr>
              <a:t>——</a:t>
            </a:r>
            <a:r>
              <a:rPr lang="zh-CN" altLang="en-US"/>
              <a:t>用于合期的期号间及文献载体标志前。</a:t>
            </a:r>
          </a:p>
          <a:p>
            <a:endParaRPr lang="zh-CN" altLang="en-US"/>
          </a:p>
          <a:p>
            <a:r>
              <a:rPr lang="zh-CN" altLang="en-US">
                <a:latin typeface="Arial"/>
              </a:rPr>
              <a:t>“</a:t>
            </a:r>
            <a:r>
              <a:rPr lang="en-US" altLang="zh-CN"/>
              <a:t>-</a:t>
            </a:r>
            <a:r>
              <a:rPr lang="en-US" altLang="zh-CN">
                <a:latin typeface="Arial"/>
              </a:rPr>
              <a:t>”</a:t>
            </a:r>
            <a:r>
              <a:rPr lang="zh-CN" altLang="en-US"/>
              <a:t>（中文半字线）</a:t>
            </a:r>
            <a:r>
              <a:rPr lang="en-US" altLang="zh-CN">
                <a:latin typeface="Arial"/>
              </a:rPr>
              <a:t>——</a:t>
            </a:r>
            <a:r>
              <a:rPr lang="zh-CN" altLang="en-US"/>
              <a:t>用于起讫序号和起讫页码间。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571480"/>
            <a:ext cx="7931177" cy="1192233"/>
          </a:xfrm>
        </p:spPr>
        <p:txBody>
          <a:bodyPr>
            <a:noAutofit/>
          </a:bodyPr>
          <a:lstStyle/>
          <a:p>
            <a:pPr algn="l"/>
            <a:r>
              <a:rPr lang="zh-CN" altLang="en-US" sz="4000" b="1" dirty="0">
                <a:solidFill>
                  <a:srgbClr val="FF0000"/>
                </a:solidFill>
                <a:latin typeface="华文琥珀" pitchFamily="2" charset="-122"/>
                <a:ea typeface="华文琥珀" pitchFamily="2" charset="-122"/>
              </a:rPr>
              <a:t>六、大学学报有哪些改革趋势和用稿动向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pPr>
              <a:buFont typeface="Wingdings" pitchFamily="2" charset="2"/>
              <a:buNone/>
            </a:pPr>
            <a:r>
              <a:rPr lang="en-US" altLang="zh-CN" dirty="0"/>
              <a:t>1</a:t>
            </a:r>
            <a:r>
              <a:rPr lang="zh-CN" altLang="en-US" dirty="0"/>
              <a:t>．在学报特色上将更加体现广外学科特点，体现广外学科优势。为此，学报在用稿学科、栏目设置上更多与广外现有学科相适应。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增加以广外学科为基础的新栏目，如外国文学、非通用语研究；有些一级学科、二级学科单独设立栏目；未来栏目名称上可能也会有所调整。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dirty="0"/>
              <a:t>2</a:t>
            </a:r>
            <a:r>
              <a:rPr lang="zh-CN" altLang="en-US" dirty="0"/>
              <a:t>．考虑在明年第一期正式改版：页码会更增多；发稿量会增加；版式会更大方；用纸会更适合；字号会加大。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．广外学报的本校内校发稿量将有所下调，外稿量将有所提高，逐渐达到５：５。</a:t>
            </a:r>
            <a:endParaRPr lang="zh-CN" alt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dirty="0" smtClean="0"/>
              <a:t>4</a:t>
            </a:r>
            <a:r>
              <a:rPr lang="zh-CN" altLang="en-US" dirty="0" smtClean="0"/>
              <a:t>．</a:t>
            </a:r>
            <a:r>
              <a:rPr lang="zh-CN" altLang="en-US" dirty="0"/>
              <a:t>学报启用在线办公系统之后，投稿量有较大增长，但存在不均衡现象。</a:t>
            </a:r>
          </a:p>
          <a:p>
            <a:pPr>
              <a:buFont typeface="Wingdings" pitchFamily="2" charset="2"/>
              <a:buNone/>
            </a:pPr>
            <a:endParaRPr lang="zh-CN" altLang="en-US" dirty="0"/>
          </a:p>
          <a:p>
            <a:r>
              <a:rPr lang="zh-CN" altLang="en-US" dirty="0"/>
              <a:t>不能看学报用了什么稿子，就投来什么主题的稿子，可能就重复了；要投在本刊上没发表但属于这些学科的稿子。</a:t>
            </a: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4000" dirty="0"/>
              <a:t>稿件需求信息</a:t>
            </a:r>
            <a:r>
              <a:rPr lang="zh-CN" altLang="en-US" sz="4000" dirty="0" smtClean="0"/>
              <a:t>发布</a:t>
            </a:r>
            <a:endParaRPr lang="zh-CN" altLang="en-US" sz="4000" dirty="0"/>
          </a:p>
        </p:txBody>
      </p:sp>
      <p:sp>
        <p:nvSpPr>
          <p:cNvPr id="308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语言学、翻译学来稿量正常</a:t>
            </a:r>
            <a:r>
              <a:rPr lang="zh-CN" altLang="en-US" dirty="0" smtClean="0"/>
              <a:t>，来稿要注意</a:t>
            </a:r>
            <a:r>
              <a:rPr lang="zh-CN" altLang="en-US" dirty="0"/>
              <a:t>创新性；</a:t>
            </a:r>
          </a:p>
          <a:p>
            <a:r>
              <a:rPr lang="zh-CN" altLang="en-US" dirty="0"/>
              <a:t>外国</a:t>
            </a:r>
            <a:r>
              <a:rPr lang="zh-CN" altLang="en-US" dirty="0" smtClean="0"/>
              <a:t>文学以单篇</a:t>
            </a:r>
            <a:r>
              <a:rPr lang="zh-CN" altLang="en-US" dirty="0"/>
              <a:t>研究</a:t>
            </a:r>
            <a:r>
              <a:rPr lang="zh-CN" altLang="en-US" dirty="0" smtClean="0"/>
              <a:t>为主，期待增加综合研究稿</a:t>
            </a:r>
            <a:r>
              <a:rPr lang="zh-CN" altLang="en-US" dirty="0" smtClean="0"/>
              <a:t>件</a:t>
            </a:r>
            <a:r>
              <a:rPr lang="zh-CN" altLang="en-US" dirty="0" smtClean="0"/>
              <a:t>；</a:t>
            </a:r>
            <a:endParaRPr lang="zh-CN" altLang="en-US" dirty="0"/>
          </a:p>
          <a:p>
            <a:r>
              <a:rPr lang="zh-CN" altLang="en-US" dirty="0"/>
              <a:t>非通用语稿件偏少，好的更偏少；</a:t>
            </a:r>
          </a:p>
          <a:p>
            <a:r>
              <a:rPr lang="zh-CN" altLang="en-US" dirty="0"/>
              <a:t>经济学、管理学、法学投稿</a:t>
            </a:r>
            <a:r>
              <a:rPr lang="zh-CN" altLang="en-US" dirty="0" smtClean="0"/>
              <a:t>量不足</a:t>
            </a:r>
            <a:r>
              <a:rPr lang="zh-CN" altLang="en-US" dirty="0"/>
              <a:t>；</a:t>
            </a:r>
          </a:p>
          <a:p>
            <a:r>
              <a:rPr lang="zh-CN" altLang="en-US" dirty="0"/>
              <a:t>中国文学、新闻传播学、</a:t>
            </a:r>
            <a:r>
              <a:rPr lang="zh-CN" altLang="en-US" dirty="0" smtClean="0"/>
              <a:t>政治学、社会学等相对</a:t>
            </a:r>
            <a:r>
              <a:rPr lang="zh-CN" altLang="en-US" dirty="0"/>
              <a:t>较少。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428603"/>
            <a:ext cx="8040715" cy="1016021"/>
          </a:xfrm>
        </p:spPr>
        <p:txBody>
          <a:bodyPr>
            <a:normAutofit fontScale="90000"/>
          </a:bodyPr>
          <a:lstStyle/>
          <a:p>
            <a:r>
              <a:rPr lang="zh-CN" altLang="en-US" b="1" dirty="0"/>
              <a:t>（二）广外学报</a:t>
            </a:r>
            <a:r>
              <a:rPr lang="en-US" altLang="zh-CN" b="1" dirty="0"/>
              <a:t>2014</a:t>
            </a:r>
            <a:r>
              <a:rPr lang="zh-CN" altLang="en-US" b="1" dirty="0"/>
              <a:t>年用稿情况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28663" y="1785927"/>
            <a:ext cx="3643338" cy="4143404"/>
          </a:xfrm>
        </p:spPr>
        <p:txBody>
          <a:bodyPr/>
          <a:lstStyle/>
          <a:p>
            <a:r>
              <a:rPr lang="zh-CN" altLang="en-US" sz="2500" dirty="0"/>
              <a:t>学报</a:t>
            </a:r>
            <a:r>
              <a:rPr lang="en-US" altLang="zh-CN" sz="2500" dirty="0"/>
              <a:t>2014</a:t>
            </a:r>
            <a:r>
              <a:rPr lang="zh-CN" altLang="en-US" sz="2500" dirty="0"/>
              <a:t>年共设</a:t>
            </a:r>
            <a:r>
              <a:rPr lang="en-US" altLang="zh-CN" sz="2500" dirty="0"/>
              <a:t>12</a:t>
            </a:r>
            <a:r>
              <a:rPr lang="zh-CN" altLang="en-US" sz="2500" dirty="0"/>
              <a:t>个栏目，全年发表论文</a:t>
            </a:r>
            <a:r>
              <a:rPr lang="en-US" altLang="zh-CN" sz="2500" dirty="0"/>
              <a:t>139</a:t>
            </a:r>
            <a:r>
              <a:rPr lang="zh-CN" altLang="en-US" sz="2500" dirty="0"/>
              <a:t>篇。 </a:t>
            </a:r>
          </a:p>
        </p:txBody>
      </p:sp>
      <p:graphicFrame>
        <p:nvGraphicFramePr>
          <p:cNvPr id="238997" name="Group 405"/>
          <p:cNvGraphicFramePr>
            <a:graphicFrameLocks noGrp="1"/>
          </p:cNvGraphicFramePr>
          <p:nvPr>
            <p:ph sz="half" idx="2"/>
          </p:nvPr>
        </p:nvGraphicFramePr>
        <p:xfrm>
          <a:off x="4786314" y="1714488"/>
          <a:ext cx="3897311" cy="4318005"/>
        </p:xfrm>
        <a:graphic>
          <a:graphicData uri="http://schemas.openxmlformats.org/drawingml/2006/table">
            <a:tbl>
              <a:tblPr/>
              <a:tblGrid>
                <a:gridCol w="1857388"/>
                <a:gridCol w="1058685"/>
                <a:gridCol w="981238"/>
              </a:tblGrid>
              <a:tr h="3207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栏目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篇数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比例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0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学术论坛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22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15.8%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4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经济与管理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20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14.4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％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0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语言学与应用语言学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16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11.5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％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4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翻译学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15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10.8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％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4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法律语言学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2.2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％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0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政治与社会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7.2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％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4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新闻与传播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2.2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％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4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学科建设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2.2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％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0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法律与外交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1.4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％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4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文学与文化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17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12.2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％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0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外语教育研究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13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9.3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％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4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高等教育研究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15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10.8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％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/>
              <a:t>（三）稿源学科与用稿栏目</a:t>
            </a:r>
            <a:r>
              <a:rPr lang="zh-CN" altLang="en-US" sz="4000" dirty="0"/>
              <a:t> 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500" dirty="0"/>
              <a:t>学科：外国语言文学、应用经济学、理论经济学、工商管理、法学、政治学、中国语言文学、新闻传播学、公共管理、教育学、社会学、文化研究、艺术研究。</a:t>
            </a:r>
          </a:p>
          <a:p>
            <a:endParaRPr lang="zh-CN" altLang="en-US" sz="2500" dirty="0"/>
          </a:p>
          <a:p>
            <a:r>
              <a:rPr lang="zh-CN" altLang="en-US" sz="2500" dirty="0"/>
              <a:t>栏目：学术论坛、语言学与应用语言学、翻译学、文学与文化、经济与管理、法律与外交、政治与社会、新闻与传播、艺术学、词典学、法律语言学、网络外交、高等教育研究、外语教育研究等。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/>
              <a:t>（四）学报定位与理念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广东省教育厅高等学校学报管理办法</a:t>
            </a:r>
            <a:r>
              <a:rPr lang="en-US" altLang="zh-CN" dirty="0"/>
              <a:t>》</a:t>
            </a:r>
            <a:r>
              <a:rPr lang="zh-CN" altLang="en-US" dirty="0"/>
              <a:t>规定：高等学校学报是高等学校主办的、以反映本校科研和教学成果为主的学术理论刊物，是学校科研和教学事业的重要组成部分，是学校开展国内外学术交流的重要园地。不同类别和层次的学校，可根据本校的特点和学科优势，使学报具有鲜明的个性和特色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6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 smtClean="0"/>
              <a:t>广</a:t>
            </a:r>
            <a:r>
              <a:rPr lang="zh-CN" altLang="en-US" dirty="0"/>
              <a:t>外学报定位：坚持</a:t>
            </a:r>
            <a:r>
              <a:rPr lang="zh-CN" altLang="en-US" dirty="0">
                <a:latin typeface="Arial"/>
              </a:rPr>
              <a:t>“</a:t>
            </a:r>
            <a:r>
              <a:rPr lang="zh-CN" altLang="en-US" dirty="0"/>
              <a:t>立足理论前沿，传播科研成果，繁荣学术研究，服务学科建设</a:t>
            </a:r>
            <a:r>
              <a:rPr lang="zh-CN" altLang="en-US" dirty="0">
                <a:latin typeface="Arial"/>
              </a:rPr>
              <a:t>”</a:t>
            </a:r>
            <a:r>
              <a:rPr lang="zh-CN" altLang="en-US" dirty="0"/>
              <a:t>的办刊宗旨，努力办成</a:t>
            </a:r>
            <a:r>
              <a:rPr lang="zh-CN" altLang="en-US" dirty="0">
                <a:latin typeface="Arial"/>
              </a:rPr>
              <a:t>“</a:t>
            </a:r>
            <a:r>
              <a:rPr lang="zh-CN" altLang="en-US" dirty="0"/>
              <a:t>有鲜明特色、有理论水平、有借鉴意义、有可读价值的高水平的学术期刊</a:t>
            </a:r>
            <a:r>
              <a:rPr lang="zh-CN" altLang="en-US" dirty="0">
                <a:latin typeface="Arial"/>
              </a:rPr>
              <a:t>”</a:t>
            </a:r>
            <a:r>
              <a:rPr lang="zh-CN" altLang="en-US" dirty="0"/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3564</Words>
  <Application>Microsoft Office PowerPoint</Application>
  <PresentationFormat>全屏显示(4:3)</PresentationFormat>
  <Paragraphs>233</Paragraphs>
  <Slides>56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56</vt:i4>
      </vt:variant>
    </vt:vector>
  </HeadingPairs>
  <TitlesOfParts>
    <vt:vector size="66" baseType="lpstr">
      <vt:lpstr>Arial</vt:lpstr>
      <vt:lpstr>宋体</vt:lpstr>
      <vt:lpstr>Times New Roman</vt:lpstr>
      <vt:lpstr>Verdana</vt:lpstr>
      <vt:lpstr>Wingdings</vt:lpstr>
      <vt:lpstr>华文中宋</vt:lpstr>
      <vt:lpstr>仿宋_GB2312</vt:lpstr>
      <vt:lpstr>自定义设计方案</vt:lpstr>
      <vt:lpstr>1_自定义设计方案</vt:lpstr>
      <vt:lpstr>暗香扑面</vt:lpstr>
      <vt:lpstr>大学学报的来稿、审稿与用稿</vt:lpstr>
      <vt:lpstr>围绕六个问题进行讨论</vt:lpstr>
      <vt:lpstr>幻灯片 3</vt:lpstr>
      <vt:lpstr>幻灯片 4</vt:lpstr>
      <vt:lpstr>一、如何理解大学学报的办刊理念？</vt:lpstr>
      <vt:lpstr>（二）广外学报2014年用稿情况</vt:lpstr>
      <vt:lpstr>（三）稿源学科与用稿栏目 </vt:lpstr>
      <vt:lpstr>（四）学报定位与理念</vt:lpstr>
      <vt:lpstr>幻灯片 9</vt:lpstr>
      <vt:lpstr>幻灯片 10</vt:lpstr>
      <vt:lpstr>二、学报对什么样的稿件尤为欢迎？</vt:lpstr>
      <vt:lpstr>幻灯片 12</vt:lpstr>
      <vt:lpstr>幻灯片 13</vt:lpstr>
      <vt:lpstr>幻灯片 14</vt:lpstr>
      <vt:lpstr>幻灯片 15</vt:lpstr>
      <vt:lpstr>（六）是否附有参考文献及所附参考文献是否规范，也是好稿件的重要标准之一。</vt:lpstr>
      <vt:lpstr>（七）注释是否恰当，也是好稿件标准之一。</vt:lpstr>
      <vt:lpstr>三、学报来稿遇到哪些常见问题？</vt:lpstr>
      <vt:lpstr>1．作者信息在原稿全文中有部分残存或干脆不删。</vt:lpstr>
      <vt:lpstr>2．把稿件寄给编辑或主编个人，以为会得到优待。</vt:lpstr>
      <vt:lpstr>3．一次投递两篇以上的稿件，以为会增加命中率。</vt:lpstr>
      <vt:lpstr>4．稿件内容不太符合学报用稿需求。</vt:lpstr>
      <vt:lpstr>5．来稿作者身份不太符合学报用稿取向。</vt:lpstr>
      <vt:lpstr>6．来稿文件格式达不到编辑部要求。</vt:lpstr>
      <vt:lpstr>（二）在来稿质量方面存在诸多问题，这是编辑部遇到的最主要问题。</vt:lpstr>
      <vt:lpstr>2．论文创新性不足。如：学术不端检测结果是重复率超标（超过20%以上）。</vt:lpstr>
      <vt:lpstr>幻灯片 27</vt:lpstr>
      <vt:lpstr>幻灯片 28</vt:lpstr>
      <vt:lpstr>3．科学性不足，主要表现在原理、观点、论证、论据、资料、引证、术语、图表等方面均有不同程度的问题。</vt:lpstr>
      <vt:lpstr>４．规范性不足，主要表现在标题、摘要、关键词、正文、参考文献、语言表达等出现了不同程度的问题。</vt:lpstr>
      <vt:lpstr>《文摘编写规则 GB/6447—86》</vt:lpstr>
      <vt:lpstr>摘要的要素</vt:lpstr>
      <vt:lpstr>摘要写法要求</vt:lpstr>
      <vt:lpstr>幻灯片 34</vt:lpstr>
      <vt:lpstr>（三）在退修、校对过程中出现的问题，也是不能忽视的问题。</vt:lpstr>
      <vt:lpstr>四、学报审稿规程与要点有哪些？</vt:lpstr>
      <vt:lpstr>2.学报实行三审制和双向匿名审稿，初审由责任编辑担任，二审由专家担任，终审由主编担任。</vt:lpstr>
      <vt:lpstr>幻灯片 38</vt:lpstr>
      <vt:lpstr>幻灯片 39</vt:lpstr>
      <vt:lpstr>幻灯片 40</vt:lpstr>
      <vt:lpstr>幻灯片 41</vt:lpstr>
      <vt:lpstr>五、学报期待作者如何进行稿件退修？</vt:lpstr>
      <vt:lpstr>“本刊参考文献格式”，可从本刊网站上下载，这个方面一定都要准确，这也是学术论文的基本功。</vt:lpstr>
      <vt:lpstr>幻灯片 44</vt:lpstr>
      <vt:lpstr>标志符号，不要等同于标点符号。</vt:lpstr>
      <vt:lpstr>参考文献规定使用的标志符号如下：</vt:lpstr>
      <vt:lpstr>幻灯片 47</vt:lpstr>
      <vt:lpstr>幻灯片 48</vt:lpstr>
      <vt:lpstr>幻灯片 49</vt:lpstr>
      <vt:lpstr>幻灯片 50</vt:lpstr>
      <vt:lpstr>六、大学学报有哪些改革趋势和用稿动向</vt:lpstr>
      <vt:lpstr>幻灯片 52</vt:lpstr>
      <vt:lpstr>幻灯片 53</vt:lpstr>
      <vt:lpstr>幻灯片 54</vt:lpstr>
      <vt:lpstr>幻灯片 55</vt:lpstr>
      <vt:lpstr>稿件需求信息发布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大学学报的来稿、审稿与用稿</dc:title>
  <dc:creator>Lenovo User</dc:creator>
  <cp:lastModifiedBy>lxp</cp:lastModifiedBy>
  <cp:revision>83</cp:revision>
  <dcterms:created xsi:type="dcterms:W3CDTF">2015-05-13T02:54:20Z</dcterms:created>
  <dcterms:modified xsi:type="dcterms:W3CDTF">2015-05-15T19:15:28Z</dcterms:modified>
</cp:coreProperties>
</file>